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handoutMasterIdLst>
    <p:handoutMasterId r:id="rId3"/>
  </p:handoutMasterIdLst>
  <p:sldIdLst>
    <p:sldId id="259" r:id="rId2"/>
  </p:sldIdLst>
  <p:sldSz cx="43891200" cy="32918400"/>
  <p:notesSz cx="6953250" cy="9239250"/>
  <p:embeddedFontLst>
    <p:embeddedFont>
      <p:font typeface="Calibri" panose="020F0502020204030204" pitchFamily="34" charset="0"/>
      <p:regular r:id="rId4"/>
      <p:bold r:id="rId5"/>
      <p:italic r:id="rId6"/>
      <p:boldItalic r:id="rId7"/>
    </p:embeddedFont>
    <p:embeddedFont>
      <p:font typeface="Cambria Math" panose="02040503050406030204" pitchFamily="18" charset="0"/>
      <p:regular r:id="rId8"/>
    </p:embeddedFont>
    <p:embeddedFont>
      <p:font typeface="Nunito" pitchFamily="2" charset="0"/>
      <p:regular r:id="rId9"/>
      <p:bold r:id="rId10"/>
      <p:italic r:id="rId11"/>
      <p:boldItalic r:id="rId12"/>
    </p:embeddedFont>
    <p:embeddedFont>
      <p:font typeface="Open Sans" panose="020B0606030504020204" pitchFamily="34" charset="0"/>
      <p:regular r:id="rId13"/>
      <p:bold r:id="rId14"/>
      <p:italic r:id="rId15"/>
      <p:boldItalic r:id="rId16"/>
    </p:embeddedFont>
  </p:embeddedFontLst>
  <p:custDataLst>
    <p:tags r:id="rId17"/>
  </p:custDataLst>
  <p:defaultTextStyle>
    <a:defPPr>
      <a:defRPr lang="en-US"/>
    </a:defPPr>
    <a:lvl1pPr algn="ctr" rtl="0" fontAlgn="base">
      <a:spcBef>
        <a:spcPct val="0"/>
      </a:spcBef>
      <a:spcAft>
        <a:spcPct val="0"/>
      </a:spcAft>
      <a:defRPr sz="4300" b="1" kern="1200">
        <a:solidFill>
          <a:srgbClr val="FF9900"/>
        </a:solidFill>
        <a:latin typeface="Arial"/>
        <a:ea typeface="+mn-ea"/>
        <a:cs typeface="+mn-cs"/>
      </a:defRPr>
    </a:lvl1pPr>
    <a:lvl2pPr marL="457200" algn="ctr" rtl="0" fontAlgn="base">
      <a:spcBef>
        <a:spcPct val="0"/>
      </a:spcBef>
      <a:spcAft>
        <a:spcPct val="0"/>
      </a:spcAft>
      <a:defRPr sz="4300" b="1" kern="1200">
        <a:solidFill>
          <a:srgbClr val="FF9900"/>
        </a:solidFill>
        <a:latin typeface="Arial"/>
        <a:ea typeface="+mn-ea"/>
        <a:cs typeface="+mn-cs"/>
      </a:defRPr>
    </a:lvl2pPr>
    <a:lvl3pPr marL="914400" algn="ctr" rtl="0" fontAlgn="base">
      <a:spcBef>
        <a:spcPct val="0"/>
      </a:spcBef>
      <a:spcAft>
        <a:spcPct val="0"/>
      </a:spcAft>
      <a:defRPr sz="4300" b="1" kern="1200">
        <a:solidFill>
          <a:srgbClr val="FF9900"/>
        </a:solidFill>
        <a:latin typeface="Arial"/>
        <a:ea typeface="+mn-ea"/>
        <a:cs typeface="+mn-cs"/>
      </a:defRPr>
    </a:lvl3pPr>
    <a:lvl4pPr marL="1371600" algn="ctr" rtl="0" fontAlgn="base">
      <a:spcBef>
        <a:spcPct val="0"/>
      </a:spcBef>
      <a:spcAft>
        <a:spcPct val="0"/>
      </a:spcAft>
      <a:defRPr sz="4300" b="1" kern="1200">
        <a:solidFill>
          <a:srgbClr val="FF9900"/>
        </a:solidFill>
        <a:latin typeface="Arial"/>
        <a:ea typeface="+mn-ea"/>
        <a:cs typeface="+mn-cs"/>
      </a:defRPr>
    </a:lvl4pPr>
    <a:lvl5pPr marL="1828800" algn="ctr" rtl="0" fontAlgn="base">
      <a:spcBef>
        <a:spcPct val="0"/>
      </a:spcBef>
      <a:spcAft>
        <a:spcPct val="0"/>
      </a:spcAft>
      <a:defRPr sz="4300" b="1" kern="1200">
        <a:solidFill>
          <a:srgbClr val="FF9900"/>
        </a:solidFill>
        <a:latin typeface="Arial"/>
        <a:ea typeface="+mn-ea"/>
        <a:cs typeface="+mn-cs"/>
      </a:defRPr>
    </a:lvl5pPr>
    <a:lvl6pPr marL="2286000" algn="l" defTabSz="914400" rtl="0" eaLnBrk="1" latinLnBrk="0" hangingPunct="1">
      <a:defRPr sz="4300" b="1" kern="1200">
        <a:solidFill>
          <a:srgbClr val="FF9900"/>
        </a:solidFill>
        <a:latin typeface="Arial"/>
        <a:ea typeface="+mn-ea"/>
        <a:cs typeface="+mn-cs"/>
      </a:defRPr>
    </a:lvl6pPr>
    <a:lvl7pPr marL="2743200" algn="l" defTabSz="914400" rtl="0" eaLnBrk="1" latinLnBrk="0" hangingPunct="1">
      <a:defRPr sz="4300" b="1" kern="1200">
        <a:solidFill>
          <a:srgbClr val="FF9900"/>
        </a:solidFill>
        <a:latin typeface="Arial"/>
        <a:ea typeface="+mn-ea"/>
        <a:cs typeface="+mn-cs"/>
      </a:defRPr>
    </a:lvl7pPr>
    <a:lvl8pPr marL="3200400" algn="l" defTabSz="914400" rtl="0" eaLnBrk="1" latinLnBrk="0" hangingPunct="1">
      <a:defRPr sz="4300" b="1" kern="1200">
        <a:solidFill>
          <a:srgbClr val="FF9900"/>
        </a:solidFill>
        <a:latin typeface="Arial"/>
        <a:ea typeface="+mn-ea"/>
        <a:cs typeface="+mn-cs"/>
      </a:defRPr>
    </a:lvl8pPr>
    <a:lvl9pPr marL="3657600" algn="l" defTabSz="914400" rtl="0" eaLnBrk="1" latinLnBrk="0" hangingPunct="1">
      <a:defRPr sz="4300" b="1" kern="1200">
        <a:solidFill>
          <a:srgbClr val="FF9900"/>
        </a:solidFill>
        <a:latin typeface="Arial"/>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stin Delre" initials="JD" lastIdx="0" clrIdx="0">
    <p:extLst>
      <p:ext uri="{19B8F6BF-5375-455C-9EA6-DF929625EA0E}">
        <p15:presenceInfo xmlns:p15="http://schemas.microsoft.com/office/powerpoint/2012/main" userId="Justin Delr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C2F"/>
    <a:srgbClr val="C8C8C8"/>
    <a:srgbClr val="E64B3C"/>
    <a:srgbClr val="2D3C50"/>
    <a:srgbClr val="FF9900"/>
    <a:srgbClr val="990000"/>
    <a:srgbClr val="000050"/>
    <a:srgbClr val="00126A"/>
    <a:srgbClr val="0033CC"/>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3658" autoAdjust="0"/>
    <p:restoredTop sz="94575" autoAdjust="0"/>
  </p:normalViewPr>
  <p:slideViewPr>
    <p:cSldViewPr>
      <p:cViewPr>
        <p:scale>
          <a:sx n="25" d="100"/>
          <a:sy n="25" d="100"/>
        </p:scale>
        <p:origin x="1041" y="9"/>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commentAuthors" Target="commentAuthors.xml"/><Relationship Id="rId3" Type="http://schemas.openxmlformats.org/officeDocument/2006/relationships/handoutMaster" Target="handoutMasters/handoutMaster1.xml"/><Relationship Id="rId21" Type="http://schemas.openxmlformats.org/officeDocument/2006/relationships/theme" Target="theme/theme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10" Type="http://schemas.openxmlformats.org/officeDocument/2006/relationships/font" Target="fonts/font7.fntdata"/><Relationship Id="rId19" Type="http://schemas.openxmlformats.org/officeDocument/2006/relationships/presProps" Target="pres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p:cNvSpPr>
            <a:spLocks noGrp="1" noChangeArrowheads="1"/>
          </p:cNvSpPr>
          <p:nvPr>
            <p:ph type="hdr" sz="quarter"/>
          </p:nvPr>
        </p:nvSpPr>
        <p:spPr bwMode="auto">
          <a:xfrm>
            <a:off x="0" y="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t" anchorCtr="0" compatLnSpc="1">
            <a:prstTxWarp prst="textNoShape">
              <a:avLst/>
            </a:prstTxWarp>
          </a:bodyPr>
          <a:lstStyle>
            <a:defPPr>
              <a:defRPr kern="1200" smtId="4294967295"/>
            </a:defPPr>
            <a:lvl1pPr algn="l" defTabSz="928688">
              <a:defRPr sz="1200" b="0">
                <a:solidFill>
                  <a:schemeClr val="tx1"/>
                </a:solidFill>
                <a:latin typeface="Arial" pitchFamily="34" charset="0"/>
              </a:defRPr>
            </a:lvl1pPr>
          </a:lstStyle>
          <a:p>
            <a:pPr>
              <a:defRPr/>
            </a:pPr>
            <a:endParaRPr lang="en-US"/>
          </a:p>
        </p:txBody>
      </p:sp>
      <p:sp>
        <p:nvSpPr>
          <p:cNvPr id="29699" name="Rectangle 3"/>
          <p:cNvSpPr>
            <a:spLocks noGrp="1" noChangeArrowheads="1"/>
          </p:cNvSpPr>
          <p:nvPr>
            <p:ph type="dt" sz="quarter" idx="1"/>
          </p:nvPr>
        </p:nvSpPr>
        <p:spPr bwMode="auto">
          <a:xfrm>
            <a:off x="3938588" y="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t" anchorCtr="0" compatLnSpc="1">
            <a:prstTxWarp prst="textNoShape">
              <a:avLst/>
            </a:prstTxWarp>
          </a:bodyPr>
          <a:lstStyle>
            <a:defPPr>
              <a:defRPr kern="1200" smtId="4294967295"/>
            </a:defPPr>
            <a:lvl1pPr algn="r" defTabSz="928688">
              <a:defRPr sz="1200" b="0">
                <a:solidFill>
                  <a:schemeClr val="tx1"/>
                </a:solidFill>
                <a:latin typeface="Arial" pitchFamily="34" charset="0"/>
              </a:defRPr>
            </a:lvl1pPr>
          </a:lstStyle>
          <a:p>
            <a:pPr>
              <a:defRPr/>
            </a:pPr>
            <a:endParaRPr lang="en-US"/>
          </a:p>
        </p:txBody>
      </p:sp>
      <p:sp>
        <p:nvSpPr>
          <p:cNvPr id="29700" name="Rectangle 4"/>
          <p:cNvSpPr>
            <a:spLocks noGrp="1" noChangeArrowheads="1"/>
          </p:cNvSpPr>
          <p:nvPr>
            <p:ph type="ftr" sz="quarter" idx="2"/>
          </p:nvPr>
        </p:nvSpPr>
        <p:spPr bwMode="auto">
          <a:xfrm>
            <a:off x="0" y="877570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b" anchorCtr="0" compatLnSpc="1">
            <a:prstTxWarp prst="textNoShape">
              <a:avLst/>
            </a:prstTxWarp>
          </a:bodyPr>
          <a:lstStyle>
            <a:defPPr>
              <a:defRPr kern="1200" smtId="4294967295"/>
            </a:defPPr>
            <a:lvl1pPr algn="l" defTabSz="928688">
              <a:defRPr sz="1200" b="0">
                <a:solidFill>
                  <a:schemeClr val="tx1"/>
                </a:solidFill>
                <a:latin typeface="Arial" pitchFamily="34" charset="0"/>
              </a:defRPr>
            </a:lvl1pPr>
          </a:lstStyle>
          <a:p>
            <a:pPr>
              <a:defRPr/>
            </a:pPr>
            <a:endParaRPr lang="en-US"/>
          </a:p>
        </p:txBody>
      </p:sp>
      <p:sp>
        <p:nvSpPr>
          <p:cNvPr id="29701" name="Rectangle 5"/>
          <p:cNvSpPr>
            <a:spLocks noGrp="1" noChangeArrowheads="1"/>
          </p:cNvSpPr>
          <p:nvPr>
            <p:ph type="sldNum" sz="quarter" idx="3"/>
          </p:nvPr>
        </p:nvSpPr>
        <p:spPr bwMode="auto">
          <a:xfrm>
            <a:off x="3938588" y="877570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b" anchorCtr="0" compatLnSpc="1">
            <a:prstTxWarp prst="textNoShape">
              <a:avLst/>
            </a:prstTxWarp>
          </a:bodyPr>
          <a:lstStyle>
            <a:defPPr>
              <a:defRPr kern="1200" smtId="4294967295"/>
            </a:defPPr>
            <a:lvl1pPr algn="r" defTabSz="928688">
              <a:defRPr sz="1200" b="0">
                <a:solidFill>
                  <a:schemeClr val="tx1"/>
                </a:solidFill>
                <a:latin typeface="Arial" pitchFamily="34" charset="0"/>
              </a:defRPr>
            </a:lvl1pPr>
          </a:lstStyle>
          <a:p>
            <a:pPr>
              <a:defRPr/>
            </a:pPr>
            <a:fld id="{54F1B5D8-D97D-47DE-99FD-BED51FB7C907}" type="slidenum">
              <a:rPr lang="en-US"/>
              <a:pPr>
                <a:defRPr/>
              </a:pPr>
              <a:t>‹#›</a:t>
            </a:fld>
            <a:endParaRPr lang="en-US"/>
          </a:p>
        </p:txBody>
      </p:sp>
    </p:spTree>
    <p:extLst>
      <p:ext uri="{BB962C8B-B14F-4D97-AF65-F5344CB8AC3E}">
        <p14:creationId xmlns:p14="http://schemas.microsoft.com/office/powerpoint/2010/main" val="74827842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7" y="10226675"/>
            <a:ext cx="37306250" cy="7054850"/>
          </a:xfrm>
        </p:spPr>
        <p:txBody>
          <a:bodyPr/>
          <a:lstStyle>
            <a:defPPr>
              <a:defRPr kern="1200" smtId="4294967295"/>
            </a:defPPr>
          </a:lstStyle>
          <a:p>
            <a:r>
              <a:rPr lang="en-US"/>
              <a:t>Click to edit Master title style</a:t>
            </a:r>
          </a:p>
        </p:txBody>
      </p:sp>
      <p:sp>
        <p:nvSpPr>
          <p:cNvPr id="3" name="Subtitle 2"/>
          <p:cNvSpPr>
            <a:spLocks noGrp="1"/>
          </p:cNvSpPr>
          <p:nvPr>
            <p:ph type="subTitle" idx="1"/>
          </p:nvPr>
        </p:nvSpPr>
        <p:spPr>
          <a:xfrm>
            <a:off x="6583363" y="18653125"/>
            <a:ext cx="30724475" cy="8413750"/>
          </a:xfrm>
        </p:spPr>
        <p:txBody>
          <a:bodyPr/>
          <a:lstStyle>
            <a:defPPr>
              <a:defRPr kern="1200" smtId="4294967295"/>
            </a:defPPr>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A5EDBB11-81A3-4CFA-BA97-1ABE9A8F32CF}" type="slidenum">
              <a:rPr lang="en-US"/>
              <a:pPr>
                <a:defRPr/>
              </a:pPr>
              <a:t>‹#›</a:t>
            </a:fld>
            <a:endParaRPr lang="en-US"/>
          </a:p>
        </p:txBody>
      </p:sp>
    </p:spTree>
    <p:extLst>
      <p:ext uri="{BB962C8B-B14F-4D97-AF65-F5344CB8AC3E}">
        <p14:creationId xmlns:p14="http://schemas.microsoft.com/office/powerpoint/2010/main" val="3565816772"/>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65ECC0F7-0140-4FFA-BB4D-270D63D3C308}" type="slidenum">
              <a:rPr lang="en-US"/>
              <a:pPr>
                <a:defRPr/>
              </a:pPr>
              <a:t>‹#›</a:t>
            </a:fld>
            <a:endParaRPr lang="en-US"/>
          </a:p>
        </p:txBody>
      </p:sp>
    </p:spTree>
    <p:extLst>
      <p:ext uri="{BB962C8B-B14F-4D97-AF65-F5344CB8AC3E}">
        <p14:creationId xmlns:p14="http://schemas.microsoft.com/office/powerpoint/2010/main" val="37073775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41" y="1317625"/>
            <a:ext cx="9875837" cy="28089225"/>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2193925" y="1317625"/>
            <a:ext cx="29475112" cy="28089225"/>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BC1B9D64-3336-481D-94A5-F579BB4A8A39}" type="slidenum">
              <a:rPr lang="en-US"/>
              <a:pPr>
                <a:defRPr/>
              </a:pPr>
              <a:t>‹#›</a:t>
            </a:fld>
            <a:endParaRPr lang="en-US"/>
          </a:p>
        </p:txBody>
      </p:sp>
    </p:spTree>
    <p:extLst>
      <p:ext uri="{BB962C8B-B14F-4D97-AF65-F5344CB8AC3E}">
        <p14:creationId xmlns:p14="http://schemas.microsoft.com/office/powerpoint/2010/main" val="1836142092"/>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reserve="1">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2193927" y="1317625"/>
            <a:ext cx="39503350" cy="5486400"/>
          </a:xfrm>
        </p:spPr>
        <p:txBody>
          <a:bodyPr/>
          <a:lstStyle>
            <a:defPPr>
              <a:defRPr kern="1200" smtId="4294967295"/>
            </a:defPPr>
          </a:lstStyle>
          <a:p>
            <a:r>
              <a:rPr lang="en-US"/>
              <a:t>Click to edit Master title style</a:t>
            </a:r>
          </a:p>
        </p:txBody>
      </p:sp>
      <p:sp>
        <p:nvSpPr>
          <p:cNvPr id="3" name="Content Placeholder 2"/>
          <p:cNvSpPr>
            <a:spLocks noGrp="1"/>
          </p:cNvSpPr>
          <p:nvPr>
            <p:ph sz="quarter" idx="1"/>
          </p:nvPr>
        </p:nvSpPr>
        <p:spPr>
          <a:xfrm>
            <a:off x="2193927" y="7680326"/>
            <a:ext cx="19675475" cy="10787063"/>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22021802" y="7680326"/>
            <a:ext cx="19675475" cy="10787063"/>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2193927" y="18619788"/>
            <a:ext cx="19675475" cy="10787062"/>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22021802" y="18619788"/>
            <a:ext cx="19675475" cy="10787062"/>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2D98BD33-354E-4B11-91E6-709054688882}" type="slidenum">
              <a:rPr lang="en-US"/>
              <a:pPr>
                <a:defRPr/>
              </a:pPr>
              <a:t>‹#›</a:t>
            </a:fld>
            <a:endParaRPr lang="en-US"/>
          </a:p>
        </p:txBody>
      </p:sp>
    </p:spTree>
    <p:extLst>
      <p:ext uri="{BB962C8B-B14F-4D97-AF65-F5344CB8AC3E}">
        <p14:creationId xmlns:p14="http://schemas.microsoft.com/office/powerpoint/2010/main" val="110649802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A5940B6B-3169-44D4-847B-7863905C32CF}" type="slidenum">
              <a:rPr lang="en-US"/>
              <a:pPr>
                <a:defRPr/>
              </a:pPr>
              <a:t>‹#›</a:t>
            </a:fld>
            <a:endParaRPr lang="en-US"/>
          </a:p>
        </p:txBody>
      </p:sp>
    </p:spTree>
    <p:extLst>
      <p:ext uri="{BB962C8B-B14F-4D97-AF65-F5344CB8AC3E}">
        <p14:creationId xmlns:p14="http://schemas.microsoft.com/office/powerpoint/2010/main" val="173052901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42"/>
            <a:ext cx="37307838" cy="6537325"/>
          </a:xfrm>
        </p:spPr>
        <p:txBody>
          <a:bodyPr anchor="t"/>
          <a:lstStyle>
            <a:defPPr>
              <a:defRPr kern="1200" smtId="4294967295"/>
            </a:defPPr>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p:spPr>
        <p:txBody>
          <a:bodyPr anchor="b"/>
          <a:lstStyle>
            <a:defPPr>
              <a:defRPr kern="1200" smtId="4294967295"/>
            </a:defPPr>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A03A4FA6-7C07-49C1-973B-224AB06B993C}" type="slidenum">
              <a:rPr lang="en-US"/>
              <a:pPr>
                <a:defRPr/>
              </a:pPr>
              <a:t>‹#›</a:t>
            </a:fld>
            <a:endParaRPr lang="en-US"/>
          </a:p>
        </p:txBody>
      </p:sp>
    </p:spTree>
    <p:extLst>
      <p:ext uri="{BB962C8B-B14F-4D97-AF65-F5344CB8AC3E}">
        <p14:creationId xmlns:p14="http://schemas.microsoft.com/office/powerpoint/2010/main" val="2393117381"/>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2193927" y="7680325"/>
            <a:ext cx="19675475" cy="21726525"/>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2" y="7680325"/>
            <a:ext cx="19675475" cy="21726525"/>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B302B25C-7078-4EDD-9EEA-F171F39DFD5B}" type="slidenum">
              <a:rPr lang="en-US"/>
              <a:pPr>
                <a:defRPr/>
              </a:pPr>
              <a:t>‹#›</a:t>
            </a:fld>
            <a:endParaRPr lang="en-US"/>
          </a:p>
        </p:txBody>
      </p:sp>
    </p:spTree>
    <p:extLst>
      <p:ext uri="{BB962C8B-B14F-4D97-AF65-F5344CB8AC3E}">
        <p14:creationId xmlns:p14="http://schemas.microsoft.com/office/powerpoint/2010/main" val="356620333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2193925" y="7369178"/>
            <a:ext cx="19392900"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8"/>
            <a:ext cx="19400838"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8"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32F454DA-B8E5-407C-A8B0-B2982CBF7185}" type="slidenum">
              <a:rPr lang="en-US"/>
              <a:pPr>
                <a:defRPr/>
              </a:pPr>
              <a:t>‹#›</a:t>
            </a:fld>
            <a:endParaRPr lang="en-US"/>
          </a:p>
        </p:txBody>
      </p:sp>
    </p:spTree>
    <p:extLst>
      <p:ext uri="{BB962C8B-B14F-4D97-AF65-F5344CB8AC3E}">
        <p14:creationId xmlns:p14="http://schemas.microsoft.com/office/powerpoint/2010/main" val="1805889058"/>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smtId="4294967295"/>
            </a:defPPr>
            <a:lvl1pPr>
              <a:defRPr/>
            </a:lvl1pPr>
          </a:lstStyle>
          <a:p>
            <a:pPr>
              <a:defRPr/>
            </a:pPr>
            <a:fld id="{865CC813-0CE0-4F7E-9B7F-FCCCD6CE8862}" type="slidenum">
              <a:rPr lang="en-US"/>
              <a:pPr>
                <a:defRPr/>
              </a:pPr>
              <a:t>‹#›</a:t>
            </a:fld>
            <a:endParaRPr lang="en-US"/>
          </a:p>
        </p:txBody>
      </p:sp>
    </p:spTree>
    <p:extLst>
      <p:ext uri="{BB962C8B-B14F-4D97-AF65-F5344CB8AC3E}">
        <p14:creationId xmlns:p14="http://schemas.microsoft.com/office/powerpoint/2010/main" val="2260435680"/>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smtId="4294967295"/>
            </a:defPPr>
            <a:lvl1pPr>
              <a:defRPr/>
            </a:lvl1pPr>
          </a:lstStyle>
          <a:p>
            <a:pPr>
              <a:defRPr/>
            </a:pPr>
            <a:fld id="{A5D3508A-868C-432E-A93E-3C5AF7B204CE}" type="slidenum">
              <a:rPr lang="en-US"/>
              <a:pPr>
                <a:defRPr/>
              </a:pPr>
              <a:t>‹#›</a:t>
            </a:fld>
            <a:endParaRPr lang="en-US"/>
          </a:p>
        </p:txBody>
      </p:sp>
    </p:spTree>
    <p:extLst>
      <p:ext uri="{BB962C8B-B14F-4D97-AF65-F5344CB8AC3E}">
        <p14:creationId xmlns:p14="http://schemas.microsoft.com/office/powerpoint/2010/main" val="2329377324"/>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p:spPr>
        <p:txBody>
          <a:bodyPr anchor="b"/>
          <a:lstStyle>
            <a:defPPr>
              <a:defRPr kern="1200" smtId="4294967295"/>
            </a:defPPr>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p:spPr>
        <p:txBody>
          <a:bodyPr/>
          <a:lstStyle>
            <a:defPPr>
              <a:defRPr kern="1200" smtId="4294967295"/>
            </a:defPPr>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DEB5CAF5-4FB5-4E33-861E-BCE1A11039C1}" type="slidenum">
              <a:rPr lang="en-US"/>
              <a:pPr>
                <a:defRPr/>
              </a:pPr>
              <a:t>‹#›</a:t>
            </a:fld>
            <a:endParaRPr lang="en-US"/>
          </a:p>
        </p:txBody>
      </p:sp>
    </p:spTree>
    <p:extLst>
      <p:ext uri="{BB962C8B-B14F-4D97-AF65-F5344CB8AC3E}">
        <p14:creationId xmlns:p14="http://schemas.microsoft.com/office/powerpoint/2010/main" val="306706918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5" y="23042567"/>
            <a:ext cx="26335038" cy="2720975"/>
          </a:xfrm>
        </p:spPr>
        <p:txBody>
          <a:bodyPr anchor="b"/>
          <a:lstStyle>
            <a:defPPr>
              <a:defRPr kern="1200" smtId="4294967295"/>
            </a:defPPr>
            <a:lvl1pPr algn="l">
              <a:defRPr sz="2000" b="1"/>
            </a:lvl1pPr>
          </a:lstStyle>
          <a:p>
            <a:r>
              <a:rPr lang="en-US"/>
              <a:t>Click to edit Master title style</a:t>
            </a:r>
          </a:p>
        </p:txBody>
      </p:sp>
      <p:sp>
        <p:nvSpPr>
          <p:cNvPr id="3" name="Picture Placeholder 2"/>
          <p:cNvSpPr>
            <a:spLocks noGrp="1"/>
          </p:cNvSpPr>
          <p:nvPr>
            <p:ph type="pic" idx="1"/>
          </p:nvPr>
        </p:nvSpPr>
        <p:spPr>
          <a:xfrm>
            <a:off x="8602665" y="2941638"/>
            <a:ext cx="26335038" cy="19750088"/>
          </a:xfrm>
        </p:spPr>
        <p:txBody>
          <a:bodyPr/>
          <a:lstStyle>
            <a:defPPr>
              <a:defRPr kern="1200" smtId="4294967295"/>
            </a:defPPr>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2665" y="25763542"/>
            <a:ext cx="26335038" cy="3862387"/>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E1738493-E10F-4F1A-B075-F4B94CA41991}" type="slidenum">
              <a:rPr lang="en-US"/>
              <a:pPr>
                <a:defRPr/>
              </a:pPr>
              <a:t>‹#›</a:t>
            </a:fld>
            <a:endParaRPr lang="en-US"/>
          </a:p>
        </p:txBody>
      </p:sp>
    </p:spTree>
    <p:extLst>
      <p:ext uri="{BB962C8B-B14F-4D97-AF65-F5344CB8AC3E}">
        <p14:creationId xmlns:p14="http://schemas.microsoft.com/office/powerpoint/2010/main" val="4129774787"/>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DDA9A9"/>
            </a:gs>
            <a:gs pos="50000">
              <a:srgbClr val="990000"/>
            </a:gs>
            <a:gs pos="100000">
              <a:srgbClr val="DDA9A9"/>
            </a:gs>
          </a:gsLst>
          <a:lin ang="54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3925" y="1317625"/>
            <a:ext cx="39503350"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ctr" anchorCtr="0" compatLnSpc="1">
            <a:prstTxWarp prst="textNoShape">
              <a:avLst/>
            </a:prstTxWarp>
          </a:bodyPr>
          <a:lstStyle>
            <a:defPPr>
              <a:defRPr kern="1200" smtId="4294967295"/>
            </a:defPPr>
          </a:lstStyle>
          <a:p>
            <a:pPr lvl="0"/>
            <a:r>
              <a:rPr lang="en-US"/>
              <a:t>Click to edit Master title style</a:t>
            </a:r>
          </a:p>
        </p:txBody>
      </p:sp>
      <p:sp>
        <p:nvSpPr>
          <p:cNvPr id="1027" name="Rectangle 3"/>
          <p:cNvSpPr>
            <a:spLocks noGrp="1" noChangeArrowheads="1"/>
          </p:cNvSpPr>
          <p:nvPr>
            <p:ph type="body" idx="1"/>
          </p:nvPr>
        </p:nvSpPr>
        <p:spPr bwMode="auto">
          <a:xfrm>
            <a:off x="2193925" y="7680325"/>
            <a:ext cx="39503350" cy="21726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2193925" y="29978350"/>
            <a:ext cx="102425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vl1pPr algn="l" defTabSz="3762375">
              <a:defRPr sz="5700" b="0">
                <a:solidFill>
                  <a:schemeClr val="tx1"/>
                </a:solidFill>
                <a:latin typeface="Arial" pitchFamily="34" charset="0"/>
              </a:defRPr>
            </a:lvl1pPr>
          </a:lstStyle>
          <a:p>
            <a:pPr>
              <a:defRPr/>
            </a:pPr>
            <a:endParaRPr lang="en-US"/>
          </a:p>
        </p:txBody>
      </p:sp>
      <p:sp>
        <p:nvSpPr>
          <p:cNvPr id="1029" name="Rectangle 5"/>
          <p:cNvSpPr>
            <a:spLocks noGrp="1" noChangeArrowheads="1"/>
          </p:cNvSpPr>
          <p:nvPr>
            <p:ph type="ftr" sz="quarter" idx="3"/>
          </p:nvPr>
        </p:nvSpPr>
        <p:spPr bwMode="auto">
          <a:xfrm>
            <a:off x="14995525" y="29978350"/>
            <a:ext cx="139001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vl1pPr defTabSz="3762375">
              <a:defRPr sz="5700" b="0">
                <a:solidFill>
                  <a:schemeClr val="tx1"/>
                </a:solidFill>
                <a:latin typeface="Arial" pitchFamily="34" charset="0"/>
              </a:defRPr>
            </a:lvl1pPr>
          </a:lstStyle>
          <a:p>
            <a:pPr>
              <a:defRPr/>
            </a:pPr>
            <a:endParaRPr lang="en-US"/>
          </a:p>
        </p:txBody>
      </p:sp>
      <p:sp>
        <p:nvSpPr>
          <p:cNvPr id="1030" name="Rectangle 6"/>
          <p:cNvSpPr>
            <a:spLocks noGrp="1" noChangeArrowheads="1"/>
          </p:cNvSpPr>
          <p:nvPr>
            <p:ph type="sldNum" sz="quarter" idx="4"/>
          </p:nvPr>
        </p:nvSpPr>
        <p:spPr bwMode="auto">
          <a:xfrm>
            <a:off x="31454725" y="29978350"/>
            <a:ext cx="102425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vl1pPr algn="r" defTabSz="3762375">
              <a:defRPr sz="5700" b="0">
                <a:solidFill>
                  <a:schemeClr val="tx1"/>
                </a:solidFill>
                <a:latin typeface="Arial" pitchFamily="34" charset="0"/>
              </a:defRPr>
            </a:lvl1pPr>
          </a:lstStyle>
          <a:p>
            <a:pPr>
              <a:defRPr/>
            </a:pPr>
            <a:fld id="{B42DBB13-E718-4C9A-AC99-89A36AFA8FDE}" type="slidenum">
              <a:rPr lang="en-US"/>
              <a:pPr>
                <a:defRPr/>
              </a:pPr>
              <a:t>‹#›</a:t>
            </a:fld>
            <a:endParaRPr lang="en-US"/>
          </a:p>
        </p:txBody>
      </p:sp>
      <p:pic>
        <p:nvPicPr>
          <p:cNvPr id="1031" name="New picture"/>
          <p:cNvPicPr/>
          <p:nvPr/>
        </p:nvPicPr>
        <p:blipFill>
          <a:blip r:embed="rId14"/>
          <a:stretch>
            <a:fillRect/>
          </a:stretch>
        </p:blipFill>
        <p:spPr>
          <a:xfrm rot="16200000">
            <a:off x="-11506200" y="16459200"/>
            <a:ext cx="14274800" cy="4368800"/>
          </a:xfrm>
          <a:prstGeom prst="rect">
            <a:avLst/>
          </a:prstGeom>
        </p:spPr>
      </p:pic>
      <p:pic>
        <p:nvPicPr>
          <p:cNvPr id="1032" name="New picture"/>
          <p:cNvPicPr/>
          <p:nvPr/>
        </p:nvPicPr>
        <p:blipFill>
          <a:blip r:embed="rId14"/>
          <a:stretch>
            <a:fillRect/>
          </a:stretch>
        </p:blipFill>
        <p:spPr>
          <a:xfrm rot="5400000">
            <a:off x="41122600" y="16459200"/>
            <a:ext cx="14274800" cy="4368800"/>
          </a:xfrm>
          <a:prstGeom prst="rect">
            <a:avLst/>
          </a:prstGeom>
        </p:spPr>
      </p:pic>
      <p:pic>
        <p:nvPicPr>
          <p:cNvPr id="1033" name="New picture"/>
          <p:cNvPicPr/>
          <p:nvPr/>
        </p:nvPicPr>
        <p:blipFill>
          <a:blip r:embed="rId15"/>
          <a:stretch>
            <a:fillRect/>
          </a:stretch>
        </p:blipFill>
        <p:spPr>
          <a:xfrm>
            <a:off x="6959600" y="33426400"/>
            <a:ext cx="29972000" cy="1549400"/>
          </a:xfrm>
          <a:prstGeom prst="rect">
            <a:avLst/>
          </a:prstGeom>
        </p:spPr>
      </p:pic>
      <p:sp>
        <p:nvSpPr>
          <p:cNvPr id="1034"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perceptualpewter  Size: 48x36</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txStyles>
    <p:titleStyle>
      <a:defPPr>
        <a:defRPr kern="1200" smtId="4294967295"/>
      </a:defPPr>
      <a:lvl1pPr algn="ctr" defTabSz="3762375" rtl="0" eaLnBrk="0" fontAlgn="base" hangingPunct="0">
        <a:spcBef>
          <a:spcPct val="0"/>
        </a:spcBef>
        <a:spcAft>
          <a:spcPct val="0"/>
        </a:spcAft>
        <a:defRPr sz="18200">
          <a:solidFill>
            <a:schemeClr val="tx2"/>
          </a:solidFill>
          <a:latin typeface="+mj-lt"/>
          <a:ea typeface="+mj-ea"/>
          <a:cs typeface="+mj-cs"/>
        </a:defRPr>
      </a:lvl1pPr>
      <a:lvl2pPr algn="ctr" defTabSz="3762375" rtl="0" eaLnBrk="0" fontAlgn="base" hangingPunct="0">
        <a:spcBef>
          <a:spcPct val="0"/>
        </a:spcBef>
        <a:spcAft>
          <a:spcPct val="0"/>
        </a:spcAft>
        <a:defRPr sz="18200">
          <a:solidFill>
            <a:schemeClr val="tx2"/>
          </a:solidFill>
          <a:latin typeface="Arial" pitchFamily="34" charset="0"/>
        </a:defRPr>
      </a:lvl2pPr>
      <a:lvl3pPr algn="ctr" defTabSz="3762375" rtl="0" eaLnBrk="0" fontAlgn="base" hangingPunct="0">
        <a:spcBef>
          <a:spcPct val="0"/>
        </a:spcBef>
        <a:spcAft>
          <a:spcPct val="0"/>
        </a:spcAft>
        <a:defRPr sz="18200">
          <a:solidFill>
            <a:schemeClr val="tx2"/>
          </a:solidFill>
          <a:latin typeface="Arial" pitchFamily="34" charset="0"/>
        </a:defRPr>
      </a:lvl3pPr>
      <a:lvl4pPr algn="ctr" defTabSz="3762375" rtl="0" eaLnBrk="0" fontAlgn="base" hangingPunct="0">
        <a:spcBef>
          <a:spcPct val="0"/>
        </a:spcBef>
        <a:spcAft>
          <a:spcPct val="0"/>
        </a:spcAft>
        <a:defRPr sz="18200">
          <a:solidFill>
            <a:schemeClr val="tx2"/>
          </a:solidFill>
          <a:latin typeface="Arial" pitchFamily="34" charset="0"/>
        </a:defRPr>
      </a:lvl4pPr>
      <a:lvl5pPr algn="ctr" defTabSz="3762375" rtl="0" eaLnBrk="0" fontAlgn="base" hangingPunct="0">
        <a:spcBef>
          <a:spcPct val="0"/>
        </a:spcBef>
        <a:spcAft>
          <a:spcPct val="0"/>
        </a:spcAft>
        <a:defRPr sz="18200">
          <a:solidFill>
            <a:schemeClr val="tx2"/>
          </a:solidFill>
          <a:latin typeface="Arial" pitchFamily="34" charset="0"/>
        </a:defRPr>
      </a:lvl5pPr>
      <a:lvl6pPr marL="457200" algn="ctr" defTabSz="3762375" rtl="0" fontAlgn="base">
        <a:spcBef>
          <a:spcPct val="0"/>
        </a:spcBef>
        <a:spcAft>
          <a:spcPct val="0"/>
        </a:spcAft>
        <a:defRPr sz="18200">
          <a:solidFill>
            <a:schemeClr val="tx2"/>
          </a:solidFill>
          <a:latin typeface="Arial" pitchFamily="34" charset="0"/>
        </a:defRPr>
      </a:lvl6pPr>
      <a:lvl7pPr marL="914400" algn="ctr" defTabSz="3762375" rtl="0" fontAlgn="base">
        <a:spcBef>
          <a:spcPct val="0"/>
        </a:spcBef>
        <a:spcAft>
          <a:spcPct val="0"/>
        </a:spcAft>
        <a:defRPr sz="18200">
          <a:solidFill>
            <a:schemeClr val="tx2"/>
          </a:solidFill>
          <a:latin typeface="Arial" pitchFamily="34" charset="0"/>
        </a:defRPr>
      </a:lvl7pPr>
      <a:lvl8pPr marL="1371600" algn="ctr" defTabSz="3762375" rtl="0" fontAlgn="base">
        <a:spcBef>
          <a:spcPct val="0"/>
        </a:spcBef>
        <a:spcAft>
          <a:spcPct val="0"/>
        </a:spcAft>
        <a:defRPr sz="18200">
          <a:solidFill>
            <a:schemeClr val="tx2"/>
          </a:solidFill>
          <a:latin typeface="Arial" pitchFamily="34" charset="0"/>
        </a:defRPr>
      </a:lvl8pPr>
      <a:lvl9pPr marL="1828800" algn="ctr" defTabSz="3762375" rtl="0" fontAlgn="base">
        <a:spcBef>
          <a:spcPct val="0"/>
        </a:spcBef>
        <a:spcAft>
          <a:spcPct val="0"/>
        </a:spcAft>
        <a:defRPr sz="18200">
          <a:solidFill>
            <a:schemeClr val="tx2"/>
          </a:solidFill>
          <a:latin typeface="Arial" pitchFamily="34" charset="0"/>
        </a:defRPr>
      </a:lvl9pPr>
    </p:titleStyle>
    <p:bodyStyle>
      <a:defPPr>
        <a:defRPr kern="1200" smtId="4294967295"/>
      </a:defPPr>
      <a:lvl1pPr marL="1409700" indent="-1409700" algn="l" defTabSz="3762375" rtl="0" eaLnBrk="0" fontAlgn="base" hangingPunct="0">
        <a:spcBef>
          <a:spcPct val="20000"/>
        </a:spcBef>
        <a:spcAft>
          <a:spcPct val="0"/>
        </a:spcAft>
        <a:buChar char="•"/>
        <a:defRPr sz="13200">
          <a:solidFill>
            <a:schemeClr val="tx1"/>
          </a:solidFill>
          <a:latin typeface="+mn-lt"/>
          <a:ea typeface="+mn-ea"/>
          <a:cs typeface="+mn-cs"/>
        </a:defRPr>
      </a:lvl1pPr>
      <a:lvl2pPr marL="3057525" indent="-1176338" algn="l" defTabSz="3762375" rtl="0" eaLnBrk="0" fontAlgn="base" hangingPunct="0">
        <a:spcBef>
          <a:spcPct val="20000"/>
        </a:spcBef>
        <a:spcAft>
          <a:spcPct val="0"/>
        </a:spcAft>
        <a:buChar char="–"/>
        <a:defRPr sz="11500">
          <a:solidFill>
            <a:schemeClr val="tx1"/>
          </a:solidFill>
          <a:latin typeface="+mn-lt"/>
        </a:defRPr>
      </a:lvl2pPr>
      <a:lvl3pPr marL="4702175" indent="-939800" algn="l" defTabSz="3762375" rtl="0" eaLnBrk="0" fontAlgn="base" hangingPunct="0">
        <a:spcBef>
          <a:spcPct val="20000"/>
        </a:spcBef>
        <a:spcAft>
          <a:spcPct val="0"/>
        </a:spcAft>
        <a:buChar char="•"/>
        <a:defRPr sz="9900">
          <a:solidFill>
            <a:schemeClr val="tx1"/>
          </a:solidFill>
          <a:latin typeface="+mn-lt"/>
        </a:defRPr>
      </a:lvl3pPr>
      <a:lvl4pPr marL="6583363" indent="-939800" algn="l" defTabSz="3762375" rtl="0" eaLnBrk="0" fontAlgn="base" hangingPunct="0">
        <a:spcBef>
          <a:spcPct val="20000"/>
        </a:spcBef>
        <a:spcAft>
          <a:spcPct val="0"/>
        </a:spcAft>
        <a:buChar char="–"/>
        <a:defRPr sz="8200">
          <a:solidFill>
            <a:schemeClr val="tx1"/>
          </a:solidFill>
          <a:latin typeface="+mn-lt"/>
        </a:defRPr>
      </a:lvl4pPr>
      <a:lvl5pPr marL="8466138" indent="-941388" algn="l" defTabSz="3762375" rtl="0" eaLnBrk="0" fontAlgn="base" hangingPunct="0">
        <a:spcBef>
          <a:spcPct val="20000"/>
        </a:spcBef>
        <a:spcAft>
          <a:spcPct val="0"/>
        </a:spcAft>
        <a:buChar char="»"/>
        <a:defRPr sz="8200">
          <a:solidFill>
            <a:schemeClr val="tx1"/>
          </a:solidFill>
          <a:latin typeface="+mn-lt"/>
        </a:defRPr>
      </a:lvl5pPr>
      <a:lvl6pPr marL="8923338" indent="-941388" algn="l" defTabSz="3762375" rtl="0" fontAlgn="base">
        <a:spcBef>
          <a:spcPct val="20000"/>
        </a:spcBef>
        <a:spcAft>
          <a:spcPct val="0"/>
        </a:spcAft>
        <a:buChar char="»"/>
        <a:defRPr sz="8200">
          <a:solidFill>
            <a:schemeClr val="tx1"/>
          </a:solidFill>
          <a:latin typeface="+mn-lt"/>
        </a:defRPr>
      </a:lvl6pPr>
      <a:lvl7pPr marL="9380538" indent="-941388" algn="l" defTabSz="3762375" rtl="0" fontAlgn="base">
        <a:spcBef>
          <a:spcPct val="20000"/>
        </a:spcBef>
        <a:spcAft>
          <a:spcPct val="0"/>
        </a:spcAft>
        <a:buChar char="»"/>
        <a:defRPr sz="8200">
          <a:solidFill>
            <a:schemeClr val="tx1"/>
          </a:solidFill>
          <a:latin typeface="+mn-lt"/>
        </a:defRPr>
      </a:lvl7pPr>
      <a:lvl8pPr marL="9837738" indent="-941388" algn="l" defTabSz="3762375" rtl="0" fontAlgn="base">
        <a:spcBef>
          <a:spcPct val="20000"/>
        </a:spcBef>
        <a:spcAft>
          <a:spcPct val="0"/>
        </a:spcAft>
        <a:buChar char="»"/>
        <a:defRPr sz="8200">
          <a:solidFill>
            <a:schemeClr val="tx1"/>
          </a:solidFill>
          <a:latin typeface="+mn-lt"/>
        </a:defRPr>
      </a:lvl8pPr>
      <a:lvl9pPr marL="10294938" indent="-941388" algn="l" defTabSz="3762375" rtl="0" fontAlgn="base">
        <a:spcBef>
          <a:spcPct val="20000"/>
        </a:spcBef>
        <a:spcAft>
          <a:spcPct val="0"/>
        </a:spcAft>
        <a:buChar char="»"/>
        <a:defRPr sz="8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8" Type="http://schemas.openxmlformats.org/officeDocument/2006/relationships/image" Target="../media/image17.png"/><Relationship Id="rId26" Type="http://schemas.openxmlformats.org/officeDocument/2006/relationships/image" Target="../media/image20.png"/><Relationship Id="rId3" Type="http://schemas.openxmlformats.org/officeDocument/2006/relationships/image" Target="../media/image4.png"/><Relationship Id="rId21" Type="http://schemas.openxmlformats.org/officeDocument/2006/relationships/image" Target="../media/image14.png"/><Relationship Id="rId17" Type="http://schemas.openxmlformats.org/officeDocument/2006/relationships/image" Target="../media/image11.png"/><Relationship Id="rId25" Type="http://schemas.openxmlformats.org/officeDocument/2006/relationships/image" Target="../media/image19.png"/><Relationship Id="rId2" Type="http://schemas.openxmlformats.org/officeDocument/2006/relationships/image" Target="../media/image3.png"/><Relationship Id="rId16" Type="http://schemas.openxmlformats.org/officeDocument/2006/relationships/image" Target="../media/image10.png"/><Relationship Id="rId20" Type="http://schemas.openxmlformats.org/officeDocument/2006/relationships/image" Target="../media/image13.png"/><Relationship Id="rId29" Type="http://schemas.openxmlformats.org/officeDocument/2006/relationships/image" Target="../media/image23.png"/><Relationship Id="rId1" Type="http://schemas.openxmlformats.org/officeDocument/2006/relationships/slideLayout" Target="../slideLayouts/slideLayout12.xml"/><Relationship Id="rId6" Type="http://schemas.openxmlformats.org/officeDocument/2006/relationships/image" Target="../media/image3.jpeg"/><Relationship Id="rId24" Type="http://schemas.openxmlformats.org/officeDocument/2006/relationships/image" Target="../media/image18.png"/><Relationship Id="rId5" Type="http://schemas.openxmlformats.org/officeDocument/2006/relationships/image" Target="../media/image6.png"/><Relationship Id="rId15" Type="http://schemas.openxmlformats.org/officeDocument/2006/relationships/image" Target="../media/image8.png"/><Relationship Id="rId23" Type="http://schemas.openxmlformats.org/officeDocument/2006/relationships/image" Target="../media/image16.png"/><Relationship Id="rId28" Type="http://schemas.openxmlformats.org/officeDocument/2006/relationships/image" Target="../media/image22.png"/><Relationship Id="rId19" Type="http://schemas.openxmlformats.org/officeDocument/2006/relationships/image" Target="../media/image12.png"/><Relationship Id="rId4" Type="http://schemas.openxmlformats.org/officeDocument/2006/relationships/image" Target="../media/image5.png"/><Relationship Id="rId9" Type="http://schemas.openxmlformats.org/officeDocument/2006/relationships/image" Target="../media/image9.png"/><Relationship Id="rId14" Type="http://schemas.openxmlformats.org/officeDocument/2006/relationships/image" Target="../media/image7.png"/><Relationship Id="rId22" Type="http://schemas.openxmlformats.org/officeDocument/2006/relationships/image" Target="../media/image15.png"/><Relationship Id="rId27"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sz="quarter"/>
          </p:nvPr>
        </p:nvSpPr>
        <p:spPr>
          <a:xfrm>
            <a:off x="685800" y="533399"/>
            <a:ext cx="42519600" cy="5994347"/>
          </a:xfrm>
          <a:prstGeom prst="roundRect">
            <a:avLst>
              <a:gd name="adj" fmla="val 6990"/>
            </a:avLst>
          </a:prstGeom>
          <a:solidFill>
            <a:srgbClr val="000C2F"/>
          </a:solidFill>
          <a:ln>
            <a:solidFill>
              <a:schemeClr val="tx1"/>
            </a:solidFill>
            <a:miter lim="800000"/>
          </a:ln>
        </p:spPr>
        <p:txBody>
          <a:bodyPr/>
          <a:lstStyle>
            <a:defPPr>
              <a:defRPr kern="1200" smtId="4294967295"/>
            </a:defPPr>
          </a:lstStyle>
          <a:p>
            <a:pPr eaLnBrk="1" hangingPunct="1"/>
            <a:endParaRPr lang="en-US" sz="4000" i="1" dirty="0">
              <a:noFill/>
            </a:endParaRPr>
          </a:p>
        </p:txBody>
      </p:sp>
      <p:sp>
        <p:nvSpPr>
          <p:cNvPr id="2155" name="Rectangle 167"/>
          <p:cNvSpPr>
            <a:spLocks noChangeArrowheads="1"/>
          </p:cNvSpPr>
          <p:nvPr/>
        </p:nvSpPr>
        <p:spPr bwMode="auto">
          <a:xfrm>
            <a:off x="685800" y="7310735"/>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Introduction</a:t>
            </a:r>
          </a:p>
        </p:txBody>
      </p:sp>
      <p:sp>
        <p:nvSpPr>
          <p:cNvPr id="17" name="Text Placeholder 5">
            <a:extLst>
              <a:ext uri="{FF2B5EF4-FFF2-40B4-BE49-F238E27FC236}">
                <a16:creationId xmlns:a16="http://schemas.microsoft.com/office/drawing/2014/main" id="{B2C25681-95AF-45D0-852E-DC3E00E2FDFE}"/>
              </a:ext>
            </a:extLst>
          </p:cNvPr>
          <p:cNvSpPr txBox="1"/>
          <p:nvPr/>
        </p:nvSpPr>
        <p:spPr>
          <a:xfrm>
            <a:off x="1752600" y="1904999"/>
            <a:ext cx="36576000" cy="1371601"/>
          </a:xfrm>
          <a:prstGeom prst="rect">
            <a:avLst/>
          </a:prstGeom>
        </p:spPr>
        <p:txBody>
          <a:bodyPr lIns="0" tIns="0" rIns="0" bIns="0">
            <a:noAutofit/>
          </a:bodyPr>
          <a:ls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a:lstStyle>
          <a:p>
            <a:pPr defTabSz="3761086">
              <a:spcBef>
                <a:spcPct val="20000"/>
              </a:spcBef>
              <a:defRPr/>
            </a:pPr>
            <a:r>
              <a:rPr lang="en-US" sz="8500" dirty="0">
                <a:solidFill>
                  <a:schemeClr val="bg1"/>
                </a:solidFill>
                <a:latin typeface="Nunito" panose="00000500000000000000" pitchFamily="2" charset="0"/>
              </a:rPr>
              <a:t>Clustering Neural Populations by State-space Factor Models</a:t>
            </a:r>
          </a:p>
        </p:txBody>
      </p:sp>
      <p:sp>
        <p:nvSpPr>
          <p:cNvPr id="18" name="Text Placeholder 5">
            <a:extLst>
              <a:ext uri="{FF2B5EF4-FFF2-40B4-BE49-F238E27FC236}">
                <a16:creationId xmlns:a16="http://schemas.microsoft.com/office/drawing/2014/main" id="{EF872E11-D0DF-4446-BE76-A398B88E9B44}"/>
              </a:ext>
            </a:extLst>
          </p:cNvPr>
          <p:cNvSpPr txBox="1"/>
          <p:nvPr/>
        </p:nvSpPr>
        <p:spPr>
          <a:xfrm>
            <a:off x="1752600" y="3862625"/>
            <a:ext cx="36576000" cy="1785104"/>
          </a:xfrm>
          <a:prstGeom prst="rect">
            <a:avLst/>
          </a:prstGeom>
        </p:spPr>
        <p:txBody>
          <a:bodyPr lIns="0" tIns="0" rIns="0" bIns="0">
            <a:spAutoFit/>
          </a:bodyPr>
          <a:ls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a:lstStyle>
          <a:p>
            <a:pPr>
              <a:defRPr/>
            </a:pPr>
            <a:r>
              <a:rPr lang="en-US" sz="6000" dirty="0">
                <a:solidFill>
                  <a:schemeClr val="bg1"/>
                </a:solidFill>
                <a:latin typeface="Open Sans" panose="020B0606030504020204" pitchFamily="34" charset="0"/>
                <a:ea typeface="Open Sans" panose="020B0606030504020204" pitchFamily="34" charset="0"/>
                <a:cs typeface="Open Sans" panose="020B0606030504020204" pitchFamily="34" charset="0"/>
              </a:rPr>
              <a:t>Ganchao Wei</a:t>
            </a:r>
          </a:p>
          <a:p>
            <a:pPr>
              <a:defRPr/>
            </a:pPr>
            <a:r>
              <a:rPr lang="en-US" sz="5600" b="0" dirty="0">
                <a:solidFill>
                  <a:schemeClr val="bg1"/>
                </a:solidFill>
                <a:latin typeface="Open Sans" panose="020B0606030504020204" pitchFamily="34" charset="0"/>
                <a:ea typeface="Open Sans" panose="020B0606030504020204" pitchFamily="34" charset="0"/>
                <a:cs typeface="Open Sans" panose="020B0606030504020204" pitchFamily="34" charset="0"/>
              </a:rPr>
              <a:t>University of Connecticut, Department of Statistics</a:t>
            </a:r>
          </a:p>
        </p:txBody>
      </p:sp>
      <p:sp>
        <p:nvSpPr>
          <p:cNvPr id="27" name="Rectangle 167">
            <a:extLst>
              <a:ext uri="{FF2B5EF4-FFF2-40B4-BE49-F238E27FC236}">
                <a16:creationId xmlns:a16="http://schemas.microsoft.com/office/drawing/2014/main" id="{9E369C6D-A264-4B89-931F-14FD6655F2D2}"/>
              </a:ext>
            </a:extLst>
          </p:cNvPr>
          <p:cNvSpPr>
            <a:spLocks noChangeArrowheads="1"/>
          </p:cNvSpPr>
          <p:nvPr/>
        </p:nvSpPr>
        <p:spPr bwMode="auto">
          <a:xfrm>
            <a:off x="596255" y="17938678"/>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Models for Neural Population: SSFM</a:t>
            </a:r>
          </a:p>
        </p:txBody>
      </p:sp>
      <p:sp>
        <p:nvSpPr>
          <p:cNvPr id="21" name="Rectangle 167">
            <a:extLst>
              <a:ext uri="{FF2B5EF4-FFF2-40B4-BE49-F238E27FC236}">
                <a16:creationId xmlns:a16="http://schemas.microsoft.com/office/drawing/2014/main" id="{101B52F1-D8CA-4741-B86D-98C03F645847}"/>
              </a:ext>
            </a:extLst>
          </p:cNvPr>
          <p:cNvSpPr>
            <a:spLocks noChangeArrowheads="1"/>
          </p:cNvSpPr>
          <p:nvPr/>
        </p:nvSpPr>
        <p:spPr bwMode="auto">
          <a:xfrm>
            <a:off x="22326598" y="14589407"/>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Simulations</a:t>
            </a:r>
          </a:p>
        </p:txBody>
      </p:sp>
      <p:sp>
        <p:nvSpPr>
          <p:cNvPr id="32" name="Rectangle 167">
            <a:extLst>
              <a:ext uri="{FF2B5EF4-FFF2-40B4-BE49-F238E27FC236}">
                <a16:creationId xmlns:a16="http://schemas.microsoft.com/office/drawing/2014/main" id="{8A36DE9E-ADA7-4B49-A36B-D777D03B40F4}"/>
              </a:ext>
            </a:extLst>
          </p:cNvPr>
          <p:cNvSpPr>
            <a:spLocks noChangeArrowheads="1"/>
          </p:cNvSpPr>
          <p:nvPr/>
        </p:nvSpPr>
        <p:spPr bwMode="auto">
          <a:xfrm>
            <a:off x="33147000" y="26573414"/>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Acknowledgements</a:t>
            </a:r>
          </a:p>
        </p:txBody>
      </p:sp>
      <p:sp>
        <p:nvSpPr>
          <p:cNvPr id="33" name="TextBox 19">
            <a:extLst>
              <a:ext uri="{FF2B5EF4-FFF2-40B4-BE49-F238E27FC236}">
                <a16:creationId xmlns:a16="http://schemas.microsoft.com/office/drawing/2014/main" id="{AD61A419-7763-464E-BEFD-5783756FD735}"/>
              </a:ext>
            </a:extLst>
          </p:cNvPr>
          <p:cNvSpPr txBox="1">
            <a:spLocks noChangeArrowheads="1"/>
          </p:cNvSpPr>
          <p:nvPr/>
        </p:nvSpPr>
        <p:spPr bwMode="auto">
          <a:xfrm>
            <a:off x="33147000" y="27732357"/>
            <a:ext cx="10058400" cy="1200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l"/>
            <a:r>
              <a:rPr lang="en-US" sz="2400" b="0" dirty="0">
                <a:latin typeface="Open Sans" panose="020B0606030504020204" pitchFamily="34" charset="0"/>
                <a:ea typeface="Open Sans" panose="020B0606030504020204" pitchFamily="34" charset="0"/>
                <a:cs typeface="Open Sans" panose="020B0606030504020204" pitchFamily="34" charset="0"/>
              </a:rPr>
              <a:t>I thank my advisors </a:t>
            </a:r>
            <a:r>
              <a:rPr lang="en-US" sz="2400" dirty="0">
                <a:latin typeface="Open Sans" panose="020B0606030504020204" pitchFamily="34" charset="0"/>
                <a:ea typeface="Open Sans" panose="020B0606030504020204" pitchFamily="34" charset="0"/>
                <a:cs typeface="Open Sans" panose="020B0606030504020204" pitchFamily="34" charset="0"/>
              </a:rPr>
              <a:t>Dr. Ian H. Stevenson </a:t>
            </a:r>
            <a:r>
              <a:rPr lang="en-US" sz="2400" b="0" dirty="0">
                <a:latin typeface="Open Sans" panose="020B0606030504020204" pitchFamily="34" charset="0"/>
                <a:ea typeface="Open Sans" panose="020B0606030504020204" pitchFamily="34" charset="0"/>
                <a:cs typeface="Open Sans" panose="020B0606030504020204" pitchFamily="34" charset="0"/>
              </a:rPr>
              <a:t>and </a:t>
            </a:r>
            <a:r>
              <a:rPr lang="en-US" sz="2400" dirty="0">
                <a:latin typeface="Open Sans" panose="020B0606030504020204" pitchFamily="34" charset="0"/>
                <a:ea typeface="Open Sans" panose="020B0606030504020204" pitchFamily="34" charset="0"/>
                <a:cs typeface="Open Sans" panose="020B0606030504020204" pitchFamily="34" charset="0"/>
              </a:rPr>
              <a:t>Dr. </a:t>
            </a:r>
            <a:r>
              <a:rPr lang="en-US" sz="2400" dirty="0" err="1">
                <a:latin typeface="Open Sans" panose="020B0606030504020204" pitchFamily="34" charset="0"/>
                <a:ea typeface="Open Sans" panose="020B0606030504020204" pitchFamily="34" charset="0"/>
                <a:cs typeface="Open Sans" panose="020B0606030504020204" pitchFamily="34" charset="0"/>
              </a:rPr>
              <a:t>Xiaojing</a:t>
            </a:r>
            <a:r>
              <a:rPr lang="en-US" sz="2400" dirty="0">
                <a:latin typeface="Open Sans" panose="020B0606030504020204" pitchFamily="34" charset="0"/>
                <a:ea typeface="Open Sans" panose="020B0606030504020204" pitchFamily="34" charset="0"/>
                <a:cs typeface="Open Sans" panose="020B0606030504020204" pitchFamily="34" charset="0"/>
              </a:rPr>
              <a:t> Wang </a:t>
            </a:r>
            <a:r>
              <a:rPr lang="en-US" sz="2400" b="0" dirty="0">
                <a:latin typeface="Open Sans" panose="020B0606030504020204" pitchFamily="34" charset="0"/>
                <a:ea typeface="Open Sans" panose="020B0606030504020204" pitchFamily="34" charset="0"/>
                <a:cs typeface="Open Sans" panose="020B0606030504020204" pitchFamily="34" charset="0"/>
              </a:rPr>
              <a:t>for detailed and constructive discussions, comments and suggestions. Thank the Allen Institute for sharing the </a:t>
            </a:r>
            <a:r>
              <a:rPr lang="en-US" sz="2400" b="0" dirty="0" err="1">
                <a:latin typeface="Open Sans" panose="020B0606030504020204" pitchFamily="34" charset="0"/>
                <a:ea typeface="Open Sans" panose="020B0606030504020204" pitchFamily="34" charset="0"/>
                <a:cs typeface="Open Sans" panose="020B0606030504020204" pitchFamily="34" charset="0"/>
              </a:rPr>
              <a:t>neuropixels</a:t>
            </a:r>
            <a:r>
              <a:rPr lang="en-US" sz="2400" b="0" dirty="0">
                <a:latin typeface="Open Sans" panose="020B0606030504020204" pitchFamily="34" charset="0"/>
                <a:ea typeface="Open Sans" panose="020B0606030504020204" pitchFamily="34" charset="0"/>
                <a:cs typeface="Open Sans" panose="020B0606030504020204" pitchFamily="34" charset="0"/>
              </a:rPr>
              <a:t> data.</a:t>
            </a:r>
          </a:p>
        </p:txBody>
      </p:sp>
      <p:sp>
        <p:nvSpPr>
          <p:cNvPr id="48" name="TextBox 47">
            <a:extLst>
              <a:ext uri="{FF2B5EF4-FFF2-40B4-BE49-F238E27FC236}">
                <a16:creationId xmlns:a16="http://schemas.microsoft.com/office/drawing/2014/main" id="{6A0D303C-BC2E-4D27-8DCB-AFFC83235B99}"/>
              </a:ext>
            </a:extLst>
          </p:cNvPr>
          <p:cNvSpPr txBox="1"/>
          <p:nvPr/>
        </p:nvSpPr>
        <p:spPr>
          <a:xfrm>
            <a:off x="596255" y="8453735"/>
            <a:ext cx="10058400" cy="9325630"/>
          </a:xfrm>
          <a:prstGeom prst="rect">
            <a:avLst/>
          </a:prstGeom>
          <a:noFill/>
        </p:spPr>
        <p:txBody>
          <a:bodyPr wrap="square" rtlCol="0">
            <a:spAutoFit/>
          </a:bodyPr>
          <a:lstStyle>
            <a:defPPr>
              <a:defRPr kern="1200" smtId="4294967295"/>
            </a:defPPr>
          </a:lstStyle>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With high-density silicon probes and large-scale calcium imaging methods, neuroscientists now commonly record thousands of neurons at the same time. With these expanding capabilities, instead of studying single neuron or neurons from one population, we can further study neurons in the multi-population level.</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In the multi-population studies, we are mostly interested in time-varying relationships within and between neural populations. Usually, these relationships can be captured by low-dimensional latent state vectors. Both AR(1) and Gaussian process (GP</a:t>
            </a:r>
            <a:r>
              <a:rPr lang="en-US" sz="2400" b="0">
                <a:solidFill>
                  <a:schemeClr val="tx1"/>
                </a:solidFill>
                <a:latin typeface="Open Sans" panose="020B0606030504020204" pitchFamily="34" charset="0"/>
                <a:ea typeface="Open Sans" panose="020B0606030504020204" pitchFamily="34" charset="0"/>
                <a:cs typeface="Open Sans" panose="020B0606030504020204" pitchFamily="34" charset="0"/>
              </a:rPr>
              <a:t>) are </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widely used models for latent vectors.</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However, to implement these multi-population models, we need first define the populations. Unfortunately, it’s usually not an easy task. Routinely, when it’s hard or even impossible to define populations, neurons are clustered by distance-based algorithms at first. But the resulting latent structures will be biased, unless the neurons can be classified with perfect accuracy.</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Here, I use the state-space factor model (SSFM) to do clustering, which let the latent structure help with clustering and vice versa. Although, this method is motivated by neuroscience and is based on the SSFM, it can be used to cluster general multiple time series data, while extracting potential low-dimensional structures at the same time.</a:t>
            </a:r>
          </a:p>
        </p:txBody>
      </p:sp>
      <mc:AlternateContent xmlns:mc="http://schemas.openxmlformats.org/markup-compatibility/2006" xmlns:a14="http://schemas.microsoft.com/office/drawing/2010/main">
        <mc:Choice Requires="a14">
          <p:sp>
            <p:nvSpPr>
              <p:cNvPr id="49" name="TextBox 48">
                <a:extLst>
                  <a:ext uri="{FF2B5EF4-FFF2-40B4-BE49-F238E27FC236}">
                    <a16:creationId xmlns:a16="http://schemas.microsoft.com/office/drawing/2014/main" id="{DEA09F5A-1661-4BDF-A2DF-89252468F52D}"/>
                  </a:ext>
                </a:extLst>
              </p:cNvPr>
              <p:cNvSpPr txBox="1"/>
              <p:nvPr/>
            </p:nvSpPr>
            <p:spPr>
              <a:xfrm>
                <a:off x="596255" y="19128879"/>
                <a:ext cx="10058400" cy="13556596"/>
              </a:xfrm>
              <a:prstGeom prst="rect">
                <a:avLst/>
              </a:prstGeom>
              <a:noFill/>
            </p:spPr>
            <p:txBody>
              <a:bodyPr wrap="square" rtlCol="0">
                <a:spAutoFit/>
              </a:bodyPr>
              <a:lstStyle>
                <a:defPPr>
                  <a:defRPr kern="1200" smtId="4294967295"/>
                </a:defPPr>
              </a:lstStyle>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Neural spikes for multi-population are modeled by the </a:t>
                </a:r>
                <a:r>
                  <a:rPr lang="en-US" sz="2400" dirty="0">
                    <a:solidFill>
                      <a:schemeClr val="tx1"/>
                    </a:solidFill>
                    <a:latin typeface="Open Sans" panose="020B0606030504020204" pitchFamily="34" charset="0"/>
                    <a:ea typeface="Open Sans" panose="020B0606030504020204" pitchFamily="34" charset="0"/>
                    <a:cs typeface="Open Sans" panose="020B0606030504020204" pitchFamily="34" charset="0"/>
                  </a:rPr>
                  <a:t>state-space factor model (SSFM)</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Assume we can observe neural activities for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𝑁</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neurons, with counting observation up to</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 </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𝑇</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 </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steps. Therefore, the observation is a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𝑁</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-by-</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𝑇</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matrix,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𝑌</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d>
                      <m:d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
                          <m:sSubPr>
                            <m:ctrlP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𝑦</m:t>
                            </m:r>
                          </m:e>
                          <m:sub>
                            <m: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𝑖𝑡</m:t>
                            </m:r>
                          </m:sub>
                        </m:sSub>
                      </m:e>
                    </m:d>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sSubSup>
                      <m:sSubSup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en-US" sz="2400" b="0" i="1" dirty="0"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ℤ</m:t>
                        </m:r>
                      </m:e>
                      <m:sub>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≥0</m:t>
                        </m:r>
                      </m:sub>
                      <m:sup>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𝑁</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𝑇</m:t>
                        </m:r>
                      </m:sup>
                    </m:sSub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with each row represents the recording from single neuron. The cluster indictor for neuron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is </a:t>
                </a:r>
                <a14:m>
                  <m:oMath xmlns:m="http://schemas.openxmlformats.org/officeDocument/2006/math">
                    <m:sSub>
                      <m:sSub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𝑧</m:t>
                        </m:r>
                      </m:e>
                      <m:sub>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Sub>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Then, the generating model for each neuron spike is:</a:t>
                </a:r>
              </a:p>
              <a:p>
                <a:pPr algn="l"/>
                <a14:m>
                  <m:oMathPara xmlns:m="http://schemas.openxmlformats.org/officeDocument/2006/math">
                    <m:oMathParaPr>
                      <m:jc m:val="centerGroup"/>
                    </m:oMathParaPr>
                    <m:oMath xmlns:m="http://schemas.openxmlformats.org/officeDocument/2006/math">
                      <m:sSub>
                        <m:sSubPr>
                          <m:ctrlPr>
                            <a:rPr lang="en-US" sz="24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𝑖𝑡</m:t>
                          </m:r>
                        </m:sub>
                      </m:sSub>
                      <m:r>
                        <m:rPr>
                          <m:aln/>
                        </m:r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𝑃𝑜𝑖</m:t>
                      </m:r>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𝜆</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𝑖𝑡</m:t>
                              </m:r>
                            </m:sub>
                          </m:sSub>
                        </m:e>
                      </m:d>
                    </m:oMath>
                    <m:oMath xmlns:m="http://schemas.openxmlformats.org/officeDocument/2006/math">
                      <m:func>
                        <m:func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funcPr>
                        <m:fName>
                          <m:r>
                            <m:rPr>
                              <m:sty m:val="p"/>
                            </m:rPr>
                            <a:rPr lang="en-US" sz="240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log</m:t>
                          </m:r>
                        </m:fName>
                        <m:e>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𝜆</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𝑖𝑡</m:t>
                                  </m:r>
                                </m:sub>
                              </m:sSub>
                            </m:e>
                          </m:d>
                        </m:e>
                      </m:func>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m:rPr>
                          <m:aln/>
                        </m:r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oMath>
                    <m:oMath xmlns:m="http://schemas.openxmlformats.org/officeDocument/2006/math">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e>
                          </m:d>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m:rPr>
                          <m:aln/>
                        </m:r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r>
                            <a:rPr lang="en-US" sz="2400" b="1"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b="1"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𝟏</m:t>
                          </m:r>
                        </m:sub>
                      </m:sSub>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 </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𝚺</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e>
                      </m:d>
                    </m:oMath>
                  </m:oMathPara>
                </a14:m>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algn="l"/>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algn="l"/>
                <a:r>
                  <a:rPr lang="pl-PL"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where </a:t>
                </a:r>
                <a14:m>
                  <m:oMath xmlns:m="http://schemas.openxmlformats.org/officeDocument/2006/math">
                    <m:sSubSup>
                      <m:sSubSup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pl-PL" sz="2400" b="1"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𝒄</m:t>
                        </m:r>
                      </m:e>
                      <m:sub>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up>
                        <m:d>
                          <m:d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
                              <m:sSub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𝑧</m:t>
                                </m:r>
                              </m:e>
                              <m:sub>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Sub>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 </m:t>
                            </m:r>
                          </m:e>
                        </m:d>
                      </m:sup>
                    </m:sSubSup>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sSup>
                      <m:sSup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pl-PL" sz="2400" b="0" i="1" dirty="0"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ℝ</m:t>
                        </m:r>
                      </m:e>
                      <m:sup>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sup>
                    </m:sSup>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 </m:t>
                    </m:r>
                  </m:oMath>
                </a14:m>
                <a:r>
                  <a:rPr lang="pl-PL"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and </a:t>
                </a:r>
                <a14:m>
                  <m:oMath xmlns:m="http://schemas.openxmlformats.org/officeDocument/2006/math">
                    <m:sSubSup>
                      <m:sSubSup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pl-PL" sz="2400" b="1"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𝒙</m:t>
                        </m:r>
                      </m:e>
                      <m:sub>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𝑡</m:t>
                        </m:r>
                      </m:sub>
                      <m:sup>
                        <m:d>
                          <m:d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
                              <m:sSub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𝑧</m:t>
                                </m:r>
                              </m:e>
                              <m:sub>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Sub>
                          </m:e>
                        </m:d>
                      </m:sup>
                    </m:sSubSup>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sSup>
                      <m:sSup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pl-PL" sz="2400" b="0" i="1" dirty="0">
                            <a:solidFill>
                              <a:schemeClr val="tx1"/>
                            </a:solidFill>
                            <a:latin typeface="Cambria Math" panose="02040503050406030204" pitchFamily="18" charset="0"/>
                            <a:ea typeface="Cambria Math" panose="02040503050406030204" pitchFamily="18" charset="0"/>
                            <a:cs typeface="Open Sans" panose="020B0606030504020204" pitchFamily="34" charset="0"/>
                          </a:rPr>
                          <m:t>ℝ</m:t>
                        </m:r>
                      </m:e>
                      <m:sup>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sup>
                    </m:sSup>
                  </m:oMath>
                </a14:m>
                <a:r>
                  <a:rPr lang="pl-PL"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The latent vector </a:t>
                </a:r>
                <a14:m>
                  <m:oMath xmlns:m="http://schemas.openxmlformats.org/officeDocument/2006/math">
                    <m:sSubSup>
                      <m:sSubSup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en-US" sz="2400" b="1"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𝒙</m:t>
                        </m:r>
                      </m:e>
                      <m:sub>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𝑡</m:t>
                        </m:r>
                      </m:sub>
                      <m:sup>
                        <m:d>
                          <m:d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
                              <m:sSubPr>
                                <m:ctrlP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en-US" sz="2400" b="0" i="1" dirty="0" err="1">
                                    <a:solidFill>
                                      <a:schemeClr val="tx1"/>
                                    </a:solidFill>
                                    <a:latin typeface="Cambria Math" panose="02040503050406030204" pitchFamily="18" charset="0"/>
                                    <a:ea typeface="Open Sans" panose="020B0606030504020204" pitchFamily="34" charset="0"/>
                                    <a:cs typeface="Open Sans" panose="020B0606030504020204" pitchFamily="34" charset="0"/>
                                  </a:rPr>
                                  <m:t>𝑧</m:t>
                                </m:r>
                              </m:e>
                              <m:sub>
                                <m:r>
                                  <a:rPr lang="en-US" sz="2400" b="0" i="1" dirty="0" err="1">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Sub>
                          </m:e>
                        </m:d>
                      </m:sup>
                    </m:sSub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progresses linearly with a Gaussian noise:</a:t>
                </a:r>
              </a:p>
              <a:p>
                <a:pPr algn="l"/>
                <a14:m>
                  <m:oMathPara xmlns:m="http://schemas.openxmlformats.org/officeDocument/2006/math">
                    <m:oMathParaPr>
                      <m:jc m:val="centerGroup"/>
                    </m:oMathParaPr>
                    <m:oMath xmlns:m="http://schemas.openxmlformats.org/officeDocument/2006/math">
                      <m:sSubSup>
                        <m:sSubSupPr>
                          <m:ctrlPr>
                            <a:rPr lang="en-US" sz="2400" i="1" smtClean="0">
                              <a:solidFill>
                                <a:schemeClr val="tx1"/>
                              </a:solidFill>
                              <a:effectLst/>
                              <a:latin typeface="Cambria Math" panose="020405030504060302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m:rPr>
                          <m:aln/>
                        </m:r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sub>
                      </m:sSub>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0</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𝑸</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0</m:t>
                              </m:r>
                            </m:sub>
                          </m:sSub>
                        </m:e>
                      </m:d>
                    </m:oMath>
                    <m:oMath xmlns:m="http://schemas.openxmlformats.org/officeDocument/2006/math">
                      <m:sSubSup>
                        <m:sSubSupPr>
                          <m:ctrlPr>
                            <a:rPr lang="en-US" sz="2400" i="1">
                              <a:solidFill>
                                <a:schemeClr val="tx1"/>
                              </a:solidFill>
                              <a:effectLst/>
                              <a:latin typeface="Cambria Math" panose="020405030504060302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sub>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m:rPr>
                          <m:aln/>
                        </m:r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𝑨</m:t>
                          </m:r>
                        </m:e>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p>
                      <m:sSubSup>
                        <m:sSubSupPr>
                          <m:ctrlPr>
                            <a:rPr lang="en-US" sz="2400" i="1">
                              <a:solidFill>
                                <a:schemeClr val="tx1"/>
                              </a:solidFill>
                              <a:effectLst/>
                              <a:latin typeface="Cambria Math" panose="020405030504060302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sub>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𝒃</m:t>
                          </m:r>
                        </m:e>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 </m:t>
                      </m:r>
                      <m:sSup>
                        <m:sSupPr>
                          <m:ctrlPr>
                            <a:rPr lang="en-US" sz="2400" i="1">
                              <a:solidFill>
                                <a:schemeClr val="tx1"/>
                              </a:solidFill>
                              <a:effectLst/>
                              <a:latin typeface="Cambria Math" panose="020405030504060302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𝑸</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oMath>
                  </m:oMathPara>
                </a14:m>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We can further model interaction between clusters by allowing non-zero elements in transition matrix across clusters.</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Comment 1: Cluster-dependent Loading </a:t>
                </a:r>
                <a14:m>
                  <m:oMath xmlns:m="http://schemas.openxmlformats.org/officeDocument/2006/math">
                    <m:sSubSup>
                      <m:sSubSupPr>
                        <m:ctrlPr>
                          <a:rPr lang="en-US" sz="30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30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𝒄</m:t>
                        </m:r>
                      </m:e>
                      <m:sub>
                        <m:r>
                          <a:rPr lang="en-US" sz="30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𝒊</m:t>
                        </m:r>
                      </m:sub>
                      <m:sup>
                        <m:d>
                          <m:dPr>
                            <m:ctrlPr>
                              <a:rPr lang="en-US" sz="30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30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30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𝒛</m:t>
                                </m:r>
                              </m:e>
                              <m:sub>
                                <m:r>
                                  <a:rPr lang="en-US" sz="30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𝒊</m:t>
                                </m:r>
                              </m:sub>
                            </m:sSub>
                          </m:e>
                        </m:d>
                      </m:sup>
                    </m:sSubSup>
                  </m:oMath>
                </a14:m>
                <a:endPar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rPr>
                  <a:t>Denote the latent state matrix for cluster </a:t>
                </a:r>
                <a14:m>
                  <m:oMath xmlns:m="http://schemas.openxmlformats.org/officeDocument/2006/math">
                    <m:r>
                      <a:rPr lang="en-US" sz="2400" b="0" i="1" smtClean="0">
                        <a:solidFill>
                          <a:schemeClr val="tx1"/>
                        </a:solidFill>
                        <a:latin typeface="Cambria Math" panose="02040503050406030204" pitchFamily="18" charset="0"/>
                      </a:rPr>
                      <m:t>𝑘</m:t>
                    </m:r>
                  </m:oMath>
                </a14:m>
                <a:r>
                  <a:rPr lang="en-US" sz="2400" b="0" dirty="0">
                    <a:solidFill>
                      <a:schemeClr val="tx1"/>
                    </a:solidFill>
                  </a:rPr>
                  <a:t> as </a:t>
                </a:r>
                <a14:m>
                  <m:oMath xmlns:m="http://schemas.openxmlformats.org/officeDocument/2006/math">
                    <m:sSup>
                      <m:sSupPr>
                        <m:ctrlPr>
                          <a:rPr lang="en-US" sz="2400" i="1" smtClean="0">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r>
                      <a:rPr lang="en-US" sz="2400" i="1">
                        <a:solidFill>
                          <a:schemeClr val="tx1"/>
                        </a:solidFill>
                        <a:latin typeface="Cambria Math" panose="02040503050406030204" pitchFamily="18" charset="0"/>
                      </a:rPr>
                      <m:t>=</m:t>
                    </m:r>
                    <m:d>
                      <m:dPr>
                        <m:ctrlPr>
                          <a:rPr lang="en-US" sz="2400" i="1">
                            <a:solidFill>
                              <a:schemeClr val="tx1"/>
                            </a:solidFill>
                            <a:latin typeface="Cambria Math" panose="02040503050406030204" pitchFamily="18" charset="0"/>
                          </a:rPr>
                        </m:ctrlPr>
                      </m:dPr>
                      <m:e>
                        <m:sSubSup>
                          <m:sSubSupPr>
                            <m:ctrlPr>
                              <a:rPr lang="en-US" sz="2400" i="1">
                                <a:solidFill>
                                  <a:schemeClr val="tx1"/>
                                </a:solidFill>
                                <a:latin typeface="Cambria Math" panose="02040503050406030204" pitchFamily="18" charset="0"/>
                              </a:rPr>
                            </m:ctrlPr>
                          </m:sSubSupPr>
                          <m:e>
                            <m:r>
                              <a:rPr lang="en-US" sz="2400" i="1">
                                <a:solidFill>
                                  <a:schemeClr val="tx1"/>
                                </a:solidFill>
                                <a:latin typeface="Cambria Math" panose="02040503050406030204" pitchFamily="18" charset="0"/>
                              </a:rPr>
                              <m:t>𝒙</m:t>
                            </m:r>
                          </m:e>
                          <m:sub>
                            <m:r>
                              <a:rPr lang="en-US" sz="2400" i="1">
                                <a:solidFill>
                                  <a:schemeClr val="tx1"/>
                                </a:solidFill>
                                <a:latin typeface="Cambria Math" panose="02040503050406030204" pitchFamily="18" charset="0"/>
                              </a:rPr>
                              <m:t>1</m:t>
                            </m:r>
                          </m:sub>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bSup>
                        <m:r>
                          <a:rPr lang="en-US" sz="2400" i="1">
                            <a:solidFill>
                              <a:schemeClr val="tx1"/>
                            </a:solidFill>
                            <a:latin typeface="Cambria Math" panose="02040503050406030204" pitchFamily="18" charset="0"/>
                          </a:rPr>
                          <m:t>,…,</m:t>
                        </m:r>
                        <m:sSubSup>
                          <m:sSubSupPr>
                            <m:ctrlPr>
                              <a:rPr lang="en-US" sz="2400" i="1">
                                <a:solidFill>
                                  <a:schemeClr val="tx1"/>
                                </a:solidFill>
                                <a:latin typeface="Cambria Math" panose="02040503050406030204" pitchFamily="18" charset="0"/>
                              </a:rPr>
                            </m:ctrlPr>
                          </m:sSubSupPr>
                          <m:e>
                            <m:r>
                              <a:rPr lang="en-US" sz="2400" i="1">
                                <a:solidFill>
                                  <a:schemeClr val="tx1"/>
                                </a:solidFill>
                                <a:latin typeface="Cambria Math" panose="02040503050406030204" pitchFamily="18" charset="0"/>
                              </a:rPr>
                              <m:t>𝒙</m:t>
                            </m:r>
                          </m:e>
                          <m:sub>
                            <m:r>
                              <a:rPr lang="en-US" sz="2400" i="1">
                                <a:solidFill>
                                  <a:schemeClr val="tx1"/>
                                </a:solidFill>
                                <a:latin typeface="Cambria Math" panose="02040503050406030204" pitchFamily="18" charset="0"/>
                              </a:rPr>
                              <m:t>𝑇</m:t>
                            </m:r>
                          </m:sub>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bSup>
                      </m:e>
                    </m:d>
                    <m: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t>∈</m:t>
                    </m:r>
                    <m:sSup>
                      <m:sSupPr>
                        <m:ctrlP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pl-PL" sz="2400" b="0" i="1" dirty="0">
                            <a:solidFill>
                              <a:schemeClr val="tx1"/>
                            </a:solidFill>
                            <a:latin typeface="Cambria Math" panose="02040503050406030204" pitchFamily="18" charset="0"/>
                            <a:ea typeface="Cambria Math" panose="02040503050406030204" pitchFamily="18" charset="0"/>
                            <a:cs typeface="Open Sans" panose="020B0606030504020204" pitchFamily="34" charset="0"/>
                          </a:rPr>
                          <m:t>ℝ</m:t>
                        </m:r>
                      </m:e>
                      <m:sup>
                        <m: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𝑇</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If the </a:t>
                </a:r>
                <a14:m>
                  <m:oMath xmlns:m="http://schemas.openxmlformats.org/officeDocument/2006/math">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is large enough to capture sufficient temporal patterns and let all clusters share the same latent state matrix, neurons in different clusters can just tune the loading to “buy” different combinations of temporal pattern. Therefore, the label-independent loading makes clustering impossible.</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Comment 2: Constraints for Model Identifiability</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Like factor models, this is an over-parameterized model, so that we need to put some constraints to ensure identifiability, otherwise the model can be rewritten with any affine transformation of </a:t>
                </a:r>
                <a14:m>
                  <m:oMath xmlns:m="http://schemas.openxmlformats.org/officeDocument/2006/math">
                    <m:sSubSup>
                      <m:sSubSup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en-US" sz="2400" b="1"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𝒙</m:t>
                        </m:r>
                      </m:e>
                      <m:sub>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𝑡</m:t>
                        </m:r>
                      </m:sub>
                      <m:sup>
                        <m:d>
                          <m:d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𝑘</m:t>
                            </m:r>
                          </m:e>
                        </m:d>
                      </m:sup>
                    </m:sSub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p:txBody>
          </p:sp>
        </mc:Choice>
        <mc:Fallback xmlns="">
          <p:sp>
            <p:nvSpPr>
              <p:cNvPr id="49" name="TextBox 48">
                <a:extLst>
                  <a:ext uri="{FF2B5EF4-FFF2-40B4-BE49-F238E27FC236}">
                    <a16:creationId xmlns:a16="http://schemas.microsoft.com/office/drawing/2014/main" id="{DEA09F5A-1661-4BDF-A2DF-89252468F52D}"/>
                  </a:ext>
                </a:extLst>
              </p:cNvPr>
              <p:cNvSpPr txBox="1">
                <a:spLocks noRot="1" noChangeAspect="1" noMove="1" noResize="1" noEditPoints="1" noAdjustHandles="1" noChangeArrowheads="1" noChangeShapeType="1" noTextEdit="1"/>
              </p:cNvSpPr>
              <p:nvPr/>
            </p:nvSpPr>
            <p:spPr>
              <a:xfrm>
                <a:off x="596255" y="19128879"/>
                <a:ext cx="10058400" cy="13556596"/>
              </a:xfrm>
              <a:prstGeom prst="rect">
                <a:avLst/>
              </a:prstGeom>
              <a:blipFill>
                <a:blip r:embed="rId2"/>
                <a:stretch>
                  <a:fillRect l="-1455" t="-360" r="-15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4" name="TextBox 53">
                <a:extLst>
                  <a:ext uri="{FF2B5EF4-FFF2-40B4-BE49-F238E27FC236}">
                    <a16:creationId xmlns:a16="http://schemas.microsoft.com/office/drawing/2014/main" id="{78FB01C1-373E-4866-BF69-4540A0DE8387}"/>
                  </a:ext>
                </a:extLst>
              </p:cNvPr>
              <p:cNvSpPr txBox="1"/>
              <p:nvPr/>
            </p:nvSpPr>
            <p:spPr>
              <a:xfrm>
                <a:off x="11506200" y="7310735"/>
                <a:ext cx="10058400" cy="8672952"/>
              </a:xfrm>
              <a:prstGeom prst="rect">
                <a:avLst/>
              </a:prstGeom>
              <a:noFill/>
            </p:spPr>
            <p:txBody>
              <a:bodyPr wrap="square" rtlCol="0">
                <a:spAutoFit/>
              </a:bodyPr>
              <a:lstStyle>
                <a:defPPr>
                  <a:defRPr kern="1200" smtId="4294967295"/>
                </a:defPPr>
              </a:lstStyle>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In neuroscience, the fitted latent state is also interesting. Therefore, to help with interpretation, I put constraints on latent state matrix </a:t>
                </a:r>
                <a14:m>
                  <m:oMath xmlns:m="http://schemas.openxmlformats.org/officeDocument/2006/math">
                    <m:sSup>
                      <m:sSupPr>
                        <m:ctrlPr>
                          <a:rPr lang="en-US" sz="2400" i="1" smtClean="0">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directly, such that each row of </a:t>
                </a:r>
                <a14:m>
                  <m:oMath xmlns:m="http://schemas.openxmlformats.org/officeDocument/2006/math">
                    <m:sSup>
                      <m:sSupPr>
                        <m:ctrlPr>
                          <a:rPr lang="en-US" sz="2400" i="1">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is centered around </a:t>
                </a:r>
                <a14:m>
                  <m:oMath xmlns:m="http://schemas.openxmlformats.org/officeDocument/2006/math">
                    <m:r>
                      <a:rPr lang="en-US" sz="2400" b="1"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𝟎</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and </a:t>
                </a:r>
                <a14:m>
                  <m:oMath xmlns:m="http://schemas.openxmlformats.org/officeDocument/2006/math">
                    <m:sSup>
                      <m:sSupPr>
                        <m:ctrlPr>
                          <a:rPr lang="en-US" sz="2400" i="1">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sSup>
                      <m:sSupPr>
                        <m:ctrlPr>
                          <a:rPr lang="en-US" sz="2400" i="1">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b="1" i="1" smtClean="0">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r>
                      <a:rPr lang="en-US" sz="2400" b="1" i="1" smtClean="0">
                        <a:solidFill>
                          <a:schemeClr val="tx1"/>
                        </a:solidFill>
                        <a:latin typeface="Cambria Math" panose="02040503050406030204" pitchFamily="18" charset="0"/>
                      </a:rPr>
                      <m:t>=</m:t>
                    </m:r>
                    <m:sSub>
                      <m:sSubPr>
                        <m:ctrlPr>
                          <a:rPr lang="en-US" sz="2400" b="0" i="1" smtClean="0">
                            <a:solidFill>
                              <a:schemeClr val="tx1"/>
                            </a:solidFill>
                            <a:latin typeface="Cambria Math" panose="02040503050406030204" pitchFamily="18" charset="0"/>
                          </a:rPr>
                        </m:ctrlPr>
                      </m:sSubPr>
                      <m:e>
                        <m:r>
                          <a:rPr lang="en-US" sz="2400" b="1" i="1" smtClean="0">
                            <a:solidFill>
                              <a:schemeClr val="tx1"/>
                            </a:solidFill>
                            <a:latin typeface="Cambria Math" panose="02040503050406030204" pitchFamily="18" charset="0"/>
                          </a:rPr>
                          <m:t>𝑰</m:t>
                        </m:r>
                      </m:e>
                      <m:sub>
                        <m:r>
                          <a:rPr lang="en-US" sz="2400" b="0" i="1" smtClean="0">
                            <a:solidFill>
                              <a:schemeClr val="tx1"/>
                            </a:solidFill>
                            <a:latin typeface="Cambria Math" panose="02040503050406030204" pitchFamily="18" charset="0"/>
                          </a:rPr>
                          <m:t>𝑝</m:t>
                        </m:r>
                      </m:sub>
                    </m:sSub>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With further constraints for diagonal </a:t>
                </a:r>
                <a14:m>
                  <m:oMath xmlns:m="http://schemas.openxmlformats.org/officeDocument/2006/math">
                    <m:sSup>
                      <m:sSupPr>
                        <m:ctrlP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en-US" sz="2400" b="1"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𝑨</m:t>
                        </m:r>
                      </m:e>
                      <m:sup>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𝑘</m:t>
                        </m:r>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and </a:t>
                </a:r>
                <a14:m>
                  <m:oMath xmlns:m="http://schemas.openxmlformats.org/officeDocument/2006/math">
                    <m:sSup>
                      <m:sSupPr>
                        <m:ctrlP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en-US" sz="2400" b="1"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𝑸</m:t>
                        </m:r>
                      </m:e>
                      <m:sup>
                        <m:r>
                          <a:rPr lang="en-US" sz="2400" b="0" i="1">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a:solidFill>
                              <a:schemeClr val="tx1"/>
                            </a:solidFill>
                            <a:latin typeface="Cambria Math" panose="02040503050406030204" pitchFamily="18" charset="0"/>
                            <a:ea typeface="Open Sans" panose="020B0606030504020204" pitchFamily="34" charset="0"/>
                            <a:cs typeface="Open Sans" panose="020B0606030504020204" pitchFamily="34" charset="0"/>
                          </a:rPr>
                          <m:t>𝑘</m:t>
                        </m:r>
                        <m:r>
                          <a:rPr lang="en-US" sz="2400" b="0" i="1">
                            <a:solidFill>
                              <a:schemeClr val="tx1"/>
                            </a:solidFill>
                            <a:latin typeface="Cambria Math" panose="02040503050406030204" pitchFamily="18" charset="0"/>
                            <a:ea typeface="Open Sans" panose="020B0606030504020204" pitchFamily="34" charset="0"/>
                            <a:cs typeface="Open Sans" panose="020B0606030504020204" pitchFamily="34"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the model is identifiable.</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Comment 3: Interpretations of Parameters </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With the constraints above, the parameters have intuitive interpretations. In other words, the spiking feature of the neuron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is decomposed into three parts: </a:t>
                </a:r>
              </a:p>
              <a:p>
                <a:pPr marL="914400" lvl="1" indent="-457200" algn="l">
                  <a:buFont typeface="+mj-lt"/>
                  <a:buAutoNum type="arabicParenR"/>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baseline firing rate </a:t>
                </a:r>
                <a14:m>
                  <m:oMath xmlns:m="http://schemas.openxmlformats.org/officeDocument/2006/math">
                    <m:sSubSup>
                      <m:sSubSup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𝑑</m:t>
                        </m:r>
                      </m:e>
                      <m:sub>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up>
                        <m:d>
                          <m:d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
                              <m:sSubPr>
                                <m:ctrlP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𝑧</m:t>
                                </m:r>
                              </m:e>
                              <m:sub>
                                <m: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Sub>
                          </m:e>
                        </m:d>
                      </m:sup>
                    </m:sSubSup>
                  </m:oMath>
                </a14:m>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 set (</a:t>
                </a:r>
                <a14:m>
                  <m:oMath xmlns:m="http://schemas.openxmlformats.org/officeDocument/2006/math">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of temporal firing patterns </a:t>
                </a:r>
                <a14:m>
                  <m:oMath xmlns:m="http://schemas.openxmlformats.org/officeDocument/2006/math">
                    <m:sSup>
                      <m:sSupPr>
                        <m:ctrlPr>
                          <a:rPr lang="en-US" sz="2400" i="1">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These patterns, i.e.     rows of </a:t>
                </a:r>
                <a14:m>
                  <m:oMath xmlns:m="http://schemas.openxmlformats.org/officeDocument/2006/math">
                    <m:sSup>
                      <m:sSupPr>
                        <m:ctrlPr>
                          <a:rPr lang="en-US" sz="2400" i="1">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are centered and orthogonal to each other.</a:t>
                </a:r>
              </a:p>
              <a:p>
                <a:pPr marL="914400" lvl="1" indent="-457200" algn="l">
                  <a:buFont typeface="+mj-lt"/>
                  <a:buAutoNum type="arabicParenR"/>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“magnitude” of each temporal pattern </a:t>
                </a:r>
                <a14:m>
                  <m:oMath xmlns:m="http://schemas.openxmlformats.org/officeDocument/2006/math">
                    <m:sSubSup>
                      <m:sSubSupPr>
                        <m:ctrlPr>
                          <a:rPr lang="en-US" sz="24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dirty="0">
                    <a:solidFill>
                      <a:schemeClr val="tx1"/>
                    </a:solidFill>
                    <a:latin typeface="Open Sans" panose="020B0606030504020204" pitchFamily="34" charset="0"/>
                    <a:ea typeface="Open Sans" panose="020B0606030504020204" pitchFamily="34" charset="0"/>
                    <a:cs typeface="Open Sans" panose="020B0606030504020204" pitchFamily="34" charset="0"/>
                  </a:rPr>
                  <a:t>All these three features will be used for clustering.</a:t>
                </a:r>
              </a:p>
              <a:p>
                <a:pPr algn="l"/>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In summary, </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a:t>
                </a:r>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cluster parameters of cluster </a:t>
                </a:r>
                <a14:m>
                  <m:oMath xmlns:m="http://schemas.openxmlformats.org/officeDocument/2006/math">
                    <m:r>
                      <a:rPr lang="en-US" sz="2400" b="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oMath>
                </a14:m>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are</a:t>
                </a:r>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𝚯</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d>
                      <m:dPr>
                        <m:begChr m:val="{"/>
                        <m:endChr m:val="}"/>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𝒅</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𝑪</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𝚺</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𝑿</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𝑨</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𝒃</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 </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𝑸</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 </m:t>
                        </m:r>
                      </m:e>
                    </m:d>
                  </m:oMath>
                </a14:m>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with prior </a:t>
                </a:r>
                <a14:m>
                  <m:oMath xmlns:m="http://schemas.openxmlformats.org/officeDocument/2006/math">
                    <m:r>
                      <a:rPr lang="en-US" sz="2400" b="1" i="1" smtClean="0">
                        <a:solidFill>
                          <a:schemeClr val="tx1"/>
                        </a:solidFill>
                        <a:effectLst/>
                        <a:latin typeface="Cambria Math" panose="02040503050406030204" pitchFamily="18" charset="0"/>
                        <a:ea typeface="Open Sans" panose="020B0606030504020204" pitchFamily="34" charset="0"/>
                        <a:cs typeface="Open Sans" panose="020B0606030504020204" pitchFamily="34" charset="0"/>
                      </a:rPr>
                      <m:t>𝑯</m:t>
                    </m:r>
                  </m:oMath>
                </a14:m>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Since</a:t>
                </a:r>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14:m>
                  <m:oMath xmlns:m="http://schemas.openxmlformats.org/officeDocument/2006/math">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𝒅</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ℝ</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sup>
                    </m:sSup>
                  </m:oMath>
                </a14:m>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and</a:t>
                </a:r>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14:m>
                  <m:oMath xmlns:m="http://schemas.openxmlformats.org/officeDocument/2006/math">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𝑪</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ℝ</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sup>
                    </m:sSup>
                  </m:oMath>
                </a14:m>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are both neuron- and cluster-dependent, they will contain auxiliary parameters, i.e. </a:t>
                </a:r>
                <a14:m>
                  <m:oMath xmlns:m="http://schemas.openxmlformats.org/officeDocument/2006/math">
                    <m:d>
                      <m:dPr>
                        <m:begChr m:val="{"/>
                        <m:endChr m:val="}"/>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oMath>
                </a14:m>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to help clustering. The generating process is denoted as </a:t>
                </a: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𝒀</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𝑖𝑇</m:t>
                                </m:r>
                              </m:sub>
                            </m:sSub>
                          </m:e>
                        </m:d>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𝑆𝑆𝑀</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𝚯</m:t>
                        </m:r>
                      </m:e>
                      <m:sub>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oMath>
                </a14:m>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a:t>
                </a: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mc:Choice>
        <mc:Fallback xmlns="">
          <p:sp>
            <p:nvSpPr>
              <p:cNvPr id="54" name="TextBox 53">
                <a:extLst>
                  <a:ext uri="{FF2B5EF4-FFF2-40B4-BE49-F238E27FC236}">
                    <a16:creationId xmlns:a16="http://schemas.microsoft.com/office/drawing/2014/main" id="{78FB01C1-373E-4866-BF69-4540A0DE8387}"/>
                  </a:ext>
                </a:extLst>
              </p:cNvPr>
              <p:cNvSpPr txBox="1">
                <a:spLocks noRot="1" noChangeAspect="1" noMove="1" noResize="1" noEditPoints="1" noAdjustHandles="1" noChangeArrowheads="1" noChangeShapeType="1" noTextEdit="1"/>
              </p:cNvSpPr>
              <p:nvPr/>
            </p:nvSpPr>
            <p:spPr>
              <a:xfrm>
                <a:off x="11506200" y="7310735"/>
                <a:ext cx="10058400" cy="8672952"/>
              </a:xfrm>
              <a:prstGeom prst="rect">
                <a:avLst/>
              </a:prstGeom>
              <a:blipFill>
                <a:blip r:embed="rId3"/>
                <a:stretch>
                  <a:fillRect l="-1455" t="-562" r="-121" b="-28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1" name="TextBox 240">
                <a:extLst>
                  <a:ext uri="{FF2B5EF4-FFF2-40B4-BE49-F238E27FC236}">
                    <a16:creationId xmlns:a16="http://schemas.microsoft.com/office/drawing/2014/main" id="{289F4C29-97DA-4889-85D4-4718B5EF9EE5}"/>
                  </a:ext>
                </a:extLst>
              </p:cNvPr>
              <p:cNvSpPr txBox="1"/>
              <p:nvPr/>
            </p:nvSpPr>
            <p:spPr>
              <a:xfrm>
                <a:off x="22326598" y="7310735"/>
                <a:ext cx="10058400" cy="8881086"/>
              </a:xfrm>
              <a:prstGeom prst="rect">
                <a:avLst/>
              </a:prstGeom>
              <a:noFill/>
            </p:spPr>
            <p:txBody>
              <a:bodyPr wrap="square" rtlCol="0">
                <a:spAutoFit/>
              </a:bodyPr>
              <a:lstStyle>
                <a:defPPr>
                  <a:defRPr kern="1200" smtId="4294967295"/>
                </a:defPPr>
              </a:lstStyle>
              <a:p>
                <a:pPr marL="914400" lvl="1" indent="-457200" algn="l">
                  <a:buFont typeface="+mj-lt"/>
                  <a:buAutoNum type="arabicParenR" startAt="3"/>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Intercept and loading </a:t>
                </a:r>
                <a14:m>
                  <m:oMath xmlns:m="http://schemas.openxmlformats.org/officeDocument/2006/math">
                    <m:sSup>
                      <m:sSupPr>
                        <m:ctrlPr>
                          <a:rPr lang="en-US" sz="24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𝒅</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𝑪</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𝚺</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 </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First update</a:t>
                </a:r>
                <a14:m>
                  <m:oMath xmlns:m="http://schemas.openxmlformats.org/officeDocument/2006/math">
                    <m:d>
                      <m:dPr>
                        <m:begChr m:val="{"/>
                        <m:endChr m:val="}"/>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Sub>
                        <m:r>
                          <a:rPr lang="en-US" sz="2400" b="1" i="1" smtClean="0">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r>
                      <a:rPr lang="en-US" sz="2400" b="1" i="1" smtClean="0">
                        <a:solidFill>
                          <a:schemeClr val="tx1"/>
                        </a:solidFill>
                        <a:latin typeface="Cambria Math" panose="02040503050406030204" pitchFamily="18" charset="0"/>
                        <a:ea typeface="等线" panose="02010600030101010101" pitchFamily="2" charset="-122"/>
                        <a:cs typeface="Times New Roman" panose="02020603050405020304" pitchFamily="18" charset="0"/>
                      </a:rPr>
                      <m:t> </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by NUTS. Then update </a:t>
                </a:r>
                <a14:m>
                  <m:oMath xmlns:m="http://schemas.openxmlformats.org/officeDocument/2006/math">
                    <m:d>
                      <m:dPr>
                        <m:begChr m:val="{"/>
                        <m:endChr m:val="}"/>
                        <m:ctrlP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𝝁</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𝚺</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up>
                        </m:sSubSup>
                      </m:e>
                    </m:d>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by Gibbs sampler based on </a:t>
                </a:r>
                <a14:m>
                  <m:oMath xmlns:m="http://schemas.openxmlformats.org/officeDocument/2006/math">
                    <m:d>
                      <m:dPr>
                        <m:begChr m:val="{"/>
                        <m:endChr m:val="}"/>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Finally, generating </a:t>
                </a:r>
                <a14:m>
                  <m:oMath xmlns:m="http://schemas.openxmlformats.org/officeDocument/2006/math">
                    <m:d>
                      <m:dPr>
                        <m:begChr m:val="{"/>
                        <m:endChr m:val="}"/>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Sub>
                        <m:r>
                          <a:rPr lang="en-US" sz="2400" b="1" i="1" smtClean="0">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from the updated </a:t>
                </a:r>
                <a14:m>
                  <m:oMath xmlns:m="http://schemas.openxmlformats.org/officeDocument/2006/math">
                    <m:d>
                      <m:dPr>
                        <m:begChr m:val="{"/>
                        <m:endChr m:val="}"/>
                        <m:ctrlPr>
                          <a:rPr lang="en-US" sz="2400" b="0" i="1">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𝝁</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𝚺</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up>
                        </m:sSubSup>
                      </m:e>
                    </m:d>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startAt="3"/>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Linear dynamics of latent vectors </a:t>
                </a:r>
                <a14:m>
                  <m:oMath xmlns:m="http://schemas.openxmlformats.org/officeDocument/2006/math">
                    <m:sSup>
                      <m:sSupPr>
                        <m:ctrlPr>
                          <a:rPr lang="en-US" sz="24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𝑨</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𝒃</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 </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𝑸</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all of them are updated by Gibbs samplers.</a:t>
                </a: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mc:Choice>
        <mc:Fallback xmlns="">
          <p:sp>
            <p:nvSpPr>
              <p:cNvPr id="241" name="TextBox 240">
                <a:extLst>
                  <a:ext uri="{FF2B5EF4-FFF2-40B4-BE49-F238E27FC236}">
                    <a16:creationId xmlns:a16="http://schemas.microsoft.com/office/drawing/2014/main" id="{289F4C29-97DA-4889-85D4-4718B5EF9EE5}"/>
                  </a:ext>
                </a:extLst>
              </p:cNvPr>
              <p:cNvSpPr txBox="1">
                <a:spLocks noRot="1" noChangeAspect="1" noMove="1" noResize="1" noEditPoints="1" noAdjustHandles="1" noChangeArrowheads="1" noChangeShapeType="1" noTextEdit="1"/>
              </p:cNvSpPr>
              <p:nvPr/>
            </p:nvSpPr>
            <p:spPr>
              <a:xfrm>
                <a:off x="22326598" y="7310735"/>
                <a:ext cx="10058400" cy="8881086"/>
              </a:xfrm>
              <a:prstGeom prst="rect">
                <a:avLst/>
              </a:prstGeom>
              <a:blipFill>
                <a:blip r:embed="rId4"/>
                <a:stretch>
                  <a:fillRect t="-206" r="-667"/>
                </a:stretch>
              </a:blipFill>
            </p:spPr>
            <p:txBody>
              <a:bodyPr/>
              <a:lstStyle/>
              <a:p>
                <a:r>
                  <a:rPr lang="en-US">
                    <a:noFill/>
                  </a:rPr>
                  <a:t> </a:t>
                </a:r>
              </a:p>
            </p:txBody>
          </p:sp>
        </mc:Fallback>
      </mc:AlternateContent>
      <p:sp>
        <p:nvSpPr>
          <p:cNvPr id="249" name="TextBox 248">
            <a:extLst>
              <a:ext uri="{FF2B5EF4-FFF2-40B4-BE49-F238E27FC236}">
                <a16:creationId xmlns:a16="http://schemas.microsoft.com/office/drawing/2014/main" id="{E7F5A37C-2B6C-4404-91FF-0640D04BD011}"/>
              </a:ext>
            </a:extLst>
          </p:cNvPr>
          <p:cNvSpPr txBox="1"/>
          <p:nvPr/>
        </p:nvSpPr>
        <p:spPr>
          <a:xfrm>
            <a:off x="33147000" y="7424467"/>
            <a:ext cx="10058400" cy="7294305"/>
          </a:xfrm>
          <a:prstGeom prst="rect">
            <a:avLst/>
          </a:prstGeom>
          <a:noFill/>
        </p:spPr>
        <p:txBody>
          <a:bodyPr wrap="square" rtlCol="0">
            <a:spAutoFit/>
          </a:bodyPr>
          <a:lstStyle>
            <a:defPPr>
              <a:defRPr kern="1200" smtId="4294967295"/>
            </a:defPPr>
          </a:lstStyle>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Simulation 2: Neurons with Unknown Labels</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same settings as simulation 1. The trace plot of clustering for 1000 iterations.</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Simulation 3: A More Challenging Setting</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30 neurons in each cluster. In each cluster, there are some neurons (tops in the left figure) with weak signals (hard to cluster).</a:t>
            </a:r>
          </a:p>
        </p:txBody>
      </p:sp>
      <mc:AlternateContent xmlns:mc="http://schemas.openxmlformats.org/markup-compatibility/2006" xmlns:a14="http://schemas.microsoft.com/office/drawing/2010/main">
        <mc:Choice Requires="a14">
          <p:sp>
            <p:nvSpPr>
              <p:cNvPr id="306" name="TextBox 305">
                <a:extLst>
                  <a:ext uri="{FF2B5EF4-FFF2-40B4-BE49-F238E27FC236}">
                    <a16:creationId xmlns:a16="http://schemas.microsoft.com/office/drawing/2014/main" id="{52719D96-727F-42F6-8B2A-AA919B98673D}"/>
                  </a:ext>
                </a:extLst>
              </p:cNvPr>
              <p:cNvSpPr txBox="1"/>
              <p:nvPr/>
            </p:nvSpPr>
            <p:spPr>
              <a:xfrm>
                <a:off x="22326598" y="15648830"/>
                <a:ext cx="10058400" cy="14588609"/>
              </a:xfrm>
              <a:prstGeom prst="rect">
                <a:avLst/>
              </a:prstGeom>
              <a:noFill/>
            </p:spPr>
            <p:txBody>
              <a:bodyPr wrap="square" rtlCol="0">
                <a:spAutoFit/>
              </a:bodyPr>
              <a:lstStyle>
                <a:defPPr>
                  <a:defRPr kern="1200" smtId="4294967295"/>
                </a:defPPr>
              </a:lstStyle>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Simulation 1: Neurons with Known Labels</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3 clusters, 10 neuron in each cluster. The dimension of latent vectors is </a:t>
                </a:r>
                <a14:m>
                  <m:oMath xmlns:m="http://schemas.openxmlformats.org/officeDocument/2006/math">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=2</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and recording length is </a:t>
                </a:r>
                <a14:m>
                  <m:oMath xmlns:m="http://schemas.openxmlformats.org/officeDocument/2006/math">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𝑇</m:t>
                    </m:r>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=1000</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Run MCMC for 10,000 iterations. Some trace plots:</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averages of fitted mean firing rate and latent sate, from iteration 1000 to 10,000.</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mc:Choice>
        <mc:Fallback xmlns="">
          <p:sp>
            <p:nvSpPr>
              <p:cNvPr id="306" name="TextBox 305">
                <a:extLst>
                  <a:ext uri="{FF2B5EF4-FFF2-40B4-BE49-F238E27FC236}">
                    <a16:creationId xmlns:a16="http://schemas.microsoft.com/office/drawing/2014/main" id="{52719D96-727F-42F6-8B2A-AA919B98673D}"/>
                  </a:ext>
                </a:extLst>
              </p:cNvPr>
              <p:cNvSpPr txBox="1">
                <a:spLocks noRot="1" noChangeAspect="1" noMove="1" noResize="1" noEditPoints="1" noAdjustHandles="1" noChangeArrowheads="1" noChangeShapeType="1" noTextEdit="1"/>
              </p:cNvSpPr>
              <p:nvPr/>
            </p:nvSpPr>
            <p:spPr>
              <a:xfrm>
                <a:off x="22326598" y="15648830"/>
                <a:ext cx="10058400" cy="14588609"/>
              </a:xfrm>
              <a:prstGeom prst="rect">
                <a:avLst/>
              </a:prstGeom>
              <a:blipFill>
                <a:blip r:embed="rId5"/>
                <a:stretch>
                  <a:fillRect l="-1394" t="-543" r="-606"/>
                </a:stretch>
              </a:blipFill>
            </p:spPr>
            <p:txBody>
              <a:bodyPr/>
              <a:lstStyle/>
              <a:p>
                <a:r>
                  <a:rPr lang="en-US">
                    <a:noFill/>
                  </a:rPr>
                  <a:t> </a:t>
                </a:r>
              </a:p>
            </p:txBody>
          </p:sp>
        </mc:Fallback>
      </mc:AlternateContent>
      <p:pic>
        <p:nvPicPr>
          <p:cNvPr id="1030" name="Picture 6" descr="University of Connecticut Brand Standards | Wordmarks and Logos">
            <a:extLst>
              <a:ext uri="{FF2B5EF4-FFF2-40B4-BE49-F238E27FC236}">
                <a16:creationId xmlns:a16="http://schemas.microsoft.com/office/drawing/2014/main" id="{0F60A315-CD36-450D-B59D-AA75FAC5C8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594800" y="860933"/>
            <a:ext cx="8077200" cy="5384800"/>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Connector 2">
            <a:extLst>
              <a:ext uri="{FF2B5EF4-FFF2-40B4-BE49-F238E27FC236}">
                <a16:creationId xmlns:a16="http://schemas.microsoft.com/office/drawing/2014/main" id="{A3069884-FC66-41FE-B258-AC33F19440E2}"/>
              </a:ext>
            </a:extLst>
          </p:cNvPr>
          <p:cNvCxnSpPr/>
          <p:nvPr/>
        </p:nvCxnSpPr>
        <p:spPr bwMode="auto">
          <a:xfrm>
            <a:off x="33185100" y="914400"/>
            <a:ext cx="0" cy="5181600"/>
          </a:xfrm>
          <a:prstGeom prst="line">
            <a:avLst/>
          </a:prstGeom>
          <a:gradFill rotWithShape="1">
            <a:gsLst>
              <a:gs pos="0">
                <a:srgbClr val="800000"/>
              </a:gs>
              <a:gs pos="50000">
                <a:srgbClr val="800000">
                  <a:gamma/>
                  <a:tint val="73725"/>
                  <a:invGamma/>
                </a:srgbClr>
              </a:gs>
              <a:gs pos="100000">
                <a:srgbClr val="800000"/>
              </a:gs>
            </a:gsLst>
            <a:lin ang="5400000" scaled="1"/>
          </a:gradFill>
          <a:ln w="571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7F80D296-5AEF-446F-B6DB-798C5151864C}"/>
                  </a:ext>
                </a:extLst>
              </p:cNvPr>
              <p:cNvSpPr txBox="1"/>
              <p:nvPr/>
            </p:nvSpPr>
            <p:spPr>
              <a:xfrm>
                <a:off x="11506200" y="17768160"/>
                <a:ext cx="10058400" cy="8872814"/>
              </a:xfrm>
              <a:prstGeom prst="rect">
                <a:avLst/>
              </a:prstGeom>
              <a:noFill/>
            </p:spPr>
            <p:txBody>
              <a:bodyPr wrap="square" rtlCol="0">
                <a:spAutoFit/>
              </a:bodyPr>
              <a:lstStyle>
                <a:defPPr>
                  <a:defRPr kern="1200" smtId="4294967295"/>
                </a:defPPr>
              </a:lstStyle>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In practice, it’s impossible to know the number of clusters. One usual way is to implement the Dirichlet process mixtures (DPM) model. However, due to the nature of the problem, the number of neural population is finite but unknown. Therefore, using DPM is conceptually incorrect.</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Here, I choose to put prior on number of cluster directly with </a:t>
                </a:r>
                <a:r>
                  <a:rPr lang="en-US" sz="2400" dirty="0">
                    <a:solidFill>
                      <a:schemeClr val="tx1"/>
                    </a:solidFill>
                    <a:latin typeface="Open Sans" panose="020B0606030504020204" pitchFamily="34" charset="0"/>
                    <a:ea typeface="Open Sans" panose="020B0606030504020204" pitchFamily="34" charset="0"/>
                    <a:cs typeface="Open Sans" panose="020B0606030504020204" pitchFamily="34" charset="0"/>
                  </a:rPr>
                  <a:t>mixture of finite mixture (MFM) model</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Besides the conceptual correctness, by using MFM, we can easily integrate the field knowledge about number of clusters into the model. Furthermore, MFM also has some better clustering properties than DPM. The MFM model:</a:t>
                </a:r>
              </a:p>
              <a:p>
                <a:pPr marL="0" marR="0" algn="l">
                  <a:lnSpc>
                    <a:spcPct val="107000"/>
                  </a:lnSpc>
                  <a:spcBef>
                    <a:spcPts val="0"/>
                  </a:spcBef>
                  <a:spcAft>
                    <a:spcPts val="800"/>
                  </a:spcAft>
                </a:pPr>
                <a14:m>
                  <m:oMath xmlns:m="http://schemas.openxmlformats.org/officeDocument/2006/math">
                    <m:r>
                      <a:rPr lang="en-US" sz="24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𝐾</m:t>
                    </m:r>
                    <m:r>
                      <a:rPr lang="en-US" sz="24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where</a:t>
                </a:r>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is a </a:t>
                </a:r>
                <a:r>
                  <a:rPr lang="en-US" sz="2400" b="0" dirty="0" err="1">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p.m.f</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on </a:t>
                </a:r>
                <a14:m>
                  <m:oMath xmlns:m="http://schemas.openxmlformats.org/officeDocument/2006/math">
                    <m:d>
                      <m:dPr>
                        <m:begChr m:val="{"/>
                        <m:endChr m:val="}"/>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1,2,…</m:t>
                        </m:r>
                      </m:e>
                    </m:d>
                  </m:oMath>
                </a14:m>
                <a:endParaRPr lang="en-US" sz="2400" i="1" dirty="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endParaRPr>
              </a:p>
              <a:p>
                <a:pPr marL="0" marR="0" algn="l">
                  <a:lnSpc>
                    <a:spcPct val="107000"/>
                  </a:lnSpc>
                  <a:spcBef>
                    <a:spcPts val="0"/>
                  </a:spcBef>
                  <a:spcAft>
                    <a:spcPts val="800"/>
                  </a:spcAft>
                </a:pPr>
                <a14:m>
                  <m:oMath xmlns:m="http://schemas.openxmlformats.org/officeDocument/2006/math">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𝝅</m:t>
                    </m:r>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𝜋</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𝜋</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e>
                    </m:d>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𝐷𝑖𝑟𝑖𝑐h𝑖𝑙𝑒</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𝛾</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𝛾</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given</a:t>
                </a:r>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14:m>
                  <m:oMath xmlns:m="http://schemas.openxmlformats.org/officeDocument/2006/math">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𝐾</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oMath>
                </a14:m>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marL="0" marR="0" algn="l">
                  <a:lnSpc>
                    <a:spcPct val="107000"/>
                  </a:lnSpc>
                  <a:spcBef>
                    <a:spcPts val="0"/>
                  </a:spcBef>
                  <a:spcAft>
                    <a:spcPts val="800"/>
                  </a:spcAft>
                </a:pP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𝑍</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𝑍</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sub>
                    </m:sSub>
                    <m:box>
                      <m:box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boxPr>
                      <m:e>
                        <m:limUpp>
                          <m:limUp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limUp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e>
                          <m:lim>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i</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i</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d</m:t>
                            </m:r>
                            <m:r>
                              <m:rPr>
                                <m:nor/>
                              </m:rPr>
                              <a:rPr lang="en-US" sz="240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lim>
                        </m:limUpp>
                      </m:e>
                    </m:box>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𝝅</m:t>
                    </m:r>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given</a:t>
                </a:r>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14:m>
                  <m:oMath xmlns:m="http://schemas.openxmlformats.org/officeDocument/2006/math">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𝝅</m:t>
                    </m:r>
                  </m:oMath>
                </a14:m>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marL="0" marR="0" algn="l">
                  <a:lnSpc>
                    <a:spcPct val="107000"/>
                  </a:lnSpc>
                  <a:spcBef>
                    <a:spcPts val="0"/>
                  </a:spcBef>
                  <a:spcAft>
                    <a:spcPts val="800"/>
                  </a:spcAft>
                </a:pP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m:rPr>
                            <m:sty m:val="p"/>
                          </m:rPr>
                          <a:rPr lang="en-US" sz="240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Θ</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m:rPr>
                            <m:sty m:val="p"/>
                          </m:rPr>
                          <a:rPr lang="en-US" sz="240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Θ</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limUpp>
                      <m:limUp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limUp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e>
                      <m:lim>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i</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i</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d</m:t>
                        </m:r>
                        <m:r>
                          <m:rPr>
                            <m:nor/>
                          </m:rPr>
                          <a:rPr lang="en-US" sz="240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lim>
                    </m:limUpp>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𝑯</m:t>
                    </m:r>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given</a:t>
                </a:r>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14:m>
                  <m:oMath xmlns:m="http://schemas.openxmlformats.org/officeDocument/2006/math">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𝐾</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oMath>
                </a14:m>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marL="0" marR="0" algn="l">
                  <a:lnSpc>
                    <a:spcPct val="107000"/>
                  </a:lnSpc>
                  <a:spcBef>
                    <a:spcPts val="0"/>
                  </a:spcBef>
                  <a:spcAft>
                    <a:spcPts val="800"/>
                  </a:spcAft>
                </a:pP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𝒀</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𝑖𝑇</m:t>
                                </m:r>
                              </m:sub>
                            </m:sSub>
                          </m:e>
                        </m:d>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𝑆𝑆𝑀</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𝚯</m:t>
                        </m:r>
                      </m:e>
                      <m:sub>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independently for </a:t>
                </a:r>
                <a14:m>
                  <m:oMath xmlns:m="http://schemas.openxmlformats.org/officeDocument/2006/math">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oMath>
                </a14:m>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given </a:t>
                </a: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𝚯</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𝐾</m:t>
                        </m:r>
                      </m:sub>
                    </m:sSub>
                  </m:oMath>
                </a14:m>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and </a:t>
                </a: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𝑍</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sub>
                    </m:sSub>
                  </m:oMath>
                </a14:m>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In the following implementations, I simply put the geometric prior on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𝐾</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𝐺𝑒𝑜𝑚𝑎𝑡𝑟𝑖𝑐</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𝑟</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with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𝑟</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 = 0.2</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p:txBody>
          </p:sp>
        </mc:Choice>
        <mc:Fallback xmlns="">
          <p:sp>
            <p:nvSpPr>
              <p:cNvPr id="29" name="TextBox 28">
                <a:extLst>
                  <a:ext uri="{FF2B5EF4-FFF2-40B4-BE49-F238E27FC236}">
                    <a16:creationId xmlns:a16="http://schemas.microsoft.com/office/drawing/2014/main" id="{7F80D296-5AEF-446F-B6DB-798C5151864C}"/>
                  </a:ext>
                </a:extLst>
              </p:cNvPr>
              <p:cNvSpPr txBox="1">
                <a:spLocks noRot="1" noChangeAspect="1" noMove="1" noResize="1" noEditPoints="1" noAdjustHandles="1" noChangeArrowheads="1" noChangeShapeType="1" noTextEdit="1"/>
              </p:cNvSpPr>
              <p:nvPr/>
            </p:nvSpPr>
            <p:spPr>
              <a:xfrm>
                <a:off x="11506200" y="17768160"/>
                <a:ext cx="10058400" cy="8872814"/>
              </a:xfrm>
              <a:prstGeom prst="rect">
                <a:avLst/>
              </a:prstGeom>
              <a:blipFill>
                <a:blip r:embed="rId9"/>
                <a:stretch>
                  <a:fillRect l="-970" t="-550" r="-788" b="-687"/>
                </a:stretch>
              </a:blipFill>
            </p:spPr>
            <p:txBody>
              <a:bodyPr/>
              <a:lstStyle/>
              <a:p>
                <a:r>
                  <a:rPr lang="en-US">
                    <a:noFill/>
                  </a:rPr>
                  <a:t> </a:t>
                </a:r>
              </a:p>
            </p:txBody>
          </p:sp>
        </mc:Fallback>
      </mc:AlternateContent>
      <p:sp>
        <p:nvSpPr>
          <p:cNvPr id="96" name="Rectangle 167">
            <a:extLst>
              <a:ext uri="{FF2B5EF4-FFF2-40B4-BE49-F238E27FC236}">
                <a16:creationId xmlns:a16="http://schemas.microsoft.com/office/drawing/2014/main" id="{A8D78A86-423B-466C-A02D-0D31AEFAC401}"/>
              </a:ext>
            </a:extLst>
          </p:cNvPr>
          <p:cNvSpPr>
            <a:spLocks noChangeArrowheads="1"/>
          </p:cNvSpPr>
          <p:nvPr/>
        </p:nvSpPr>
        <p:spPr bwMode="auto">
          <a:xfrm>
            <a:off x="11513457" y="26902215"/>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Inference</a:t>
            </a:r>
          </a:p>
        </p:txBody>
      </p:sp>
      <mc:AlternateContent xmlns:mc="http://schemas.openxmlformats.org/markup-compatibility/2006" xmlns:a14="http://schemas.microsoft.com/office/drawing/2010/main">
        <mc:Choice Requires="a14">
          <p:sp>
            <p:nvSpPr>
              <p:cNvPr id="97" name="TextBox 96">
                <a:extLst>
                  <a:ext uri="{FF2B5EF4-FFF2-40B4-BE49-F238E27FC236}">
                    <a16:creationId xmlns:a16="http://schemas.microsoft.com/office/drawing/2014/main" id="{2EE084B3-E65F-45AC-B492-CD03F14C66E9}"/>
                  </a:ext>
                </a:extLst>
              </p:cNvPr>
              <p:cNvSpPr txBox="1"/>
              <p:nvPr/>
            </p:nvSpPr>
            <p:spPr>
              <a:xfrm>
                <a:off x="11506200" y="27963485"/>
                <a:ext cx="10058400" cy="4707699"/>
              </a:xfrm>
              <a:prstGeom prst="rect">
                <a:avLst/>
              </a:prstGeom>
              <a:noFill/>
            </p:spPr>
            <p:txBody>
              <a:bodyPr wrap="square" rtlCol="0">
                <a:spAutoFit/>
              </a:bodyPr>
              <a:lstStyle>
                <a:defPPr>
                  <a:defRPr kern="1200" smtId="4294967295"/>
                </a:defPPr>
              </a:lstStyle>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posterior parameters are sampled by MCMC. To sample efficiently, I updated the SSFM-related parameters by normal approximation with Gibbs sampler, instead of implementing particle MCMC directly. </a:t>
                </a:r>
              </a:p>
              <a:p>
                <a:pPr marL="914400" lvl="1" indent="-457200" algn="l">
                  <a:buFont typeface="+mj-lt"/>
                  <a:buAutoNum type="arabicParenR"/>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MFM-related parameters: They are updated by the analog of partition-based algorithm in DPM.</a:t>
                </a:r>
              </a:p>
              <a:p>
                <a:pPr marL="914400" lvl="1" indent="-457200" algn="l">
                  <a:buFont typeface="+mj-lt"/>
                  <a:buAutoNum type="arabicParenR"/>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latent state matrix </a:t>
                </a:r>
                <a14:m>
                  <m:oMath xmlns:m="http://schemas.openxmlformats.org/officeDocument/2006/math">
                    <m:sSup>
                      <m:sSupPr>
                        <m:ctrlPr>
                          <a:rPr lang="en-US" sz="2400" i="1" smtClean="0">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r>
                      <a:rPr lang="en-US" sz="2400" i="1">
                        <a:solidFill>
                          <a:schemeClr val="tx1"/>
                        </a:solidFill>
                        <a:latin typeface="Cambria Math" panose="02040503050406030204" pitchFamily="18" charset="0"/>
                      </a:rPr>
                      <m:t>=</m:t>
                    </m:r>
                    <m:d>
                      <m:dPr>
                        <m:ctrlPr>
                          <a:rPr lang="en-US" sz="2400" i="1">
                            <a:solidFill>
                              <a:schemeClr val="tx1"/>
                            </a:solidFill>
                            <a:latin typeface="Cambria Math" panose="02040503050406030204" pitchFamily="18" charset="0"/>
                          </a:rPr>
                        </m:ctrlPr>
                      </m:dPr>
                      <m:e>
                        <m:sSubSup>
                          <m:sSubSupPr>
                            <m:ctrlPr>
                              <a:rPr lang="en-US" sz="2400" i="1">
                                <a:solidFill>
                                  <a:schemeClr val="tx1"/>
                                </a:solidFill>
                                <a:latin typeface="Cambria Math" panose="02040503050406030204" pitchFamily="18" charset="0"/>
                              </a:rPr>
                            </m:ctrlPr>
                          </m:sSubSupPr>
                          <m:e>
                            <m:r>
                              <a:rPr lang="en-US" sz="2400" i="1">
                                <a:solidFill>
                                  <a:schemeClr val="tx1"/>
                                </a:solidFill>
                                <a:latin typeface="Cambria Math" panose="02040503050406030204" pitchFamily="18" charset="0"/>
                              </a:rPr>
                              <m:t>𝒙</m:t>
                            </m:r>
                          </m:e>
                          <m:sub>
                            <m:r>
                              <a:rPr lang="en-US" sz="2400" i="1">
                                <a:solidFill>
                                  <a:schemeClr val="tx1"/>
                                </a:solidFill>
                                <a:latin typeface="Cambria Math" panose="02040503050406030204" pitchFamily="18" charset="0"/>
                              </a:rPr>
                              <m:t>1</m:t>
                            </m:r>
                          </m:sub>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bSup>
                        <m:r>
                          <a:rPr lang="en-US" sz="2400" i="1">
                            <a:solidFill>
                              <a:schemeClr val="tx1"/>
                            </a:solidFill>
                            <a:latin typeface="Cambria Math" panose="02040503050406030204" pitchFamily="18" charset="0"/>
                          </a:rPr>
                          <m:t>,…,</m:t>
                        </m:r>
                        <m:sSubSup>
                          <m:sSubSupPr>
                            <m:ctrlPr>
                              <a:rPr lang="en-US" sz="2400" i="1">
                                <a:solidFill>
                                  <a:schemeClr val="tx1"/>
                                </a:solidFill>
                                <a:latin typeface="Cambria Math" panose="02040503050406030204" pitchFamily="18" charset="0"/>
                              </a:rPr>
                            </m:ctrlPr>
                          </m:sSubSupPr>
                          <m:e>
                            <m:r>
                              <a:rPr lang="en-US" sz="2400" i="1">
                                <a:solidFill>
                                  <a:schemeClr val="tx1"/>
                                </a:solidFill>
                                <a:latin typeface="Cambria Math" panose="02040503050406030204" pitchFamily="18" charset="0"/>
                              </a:rPr>
                              <m:t>𝒙</m:t>
                            </m:r>
                          </m:e>
                          <m:sub>
                            <m:r>
                              <a:rPr lang="en-US" sz="2400" i="1">
                                <a:solidFill>
                                  <a:schemeClr val="tx1"/>
                                </a:solidFill>
                                <a:latin typeface="Cambria Math" panose="02040503050406030204" pitchFamily="18" charset="0"/>
                              </a:rPr>
                              <m:t>𝑇</m:t>
                            </m:r>
                          </m:sub>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bSup>
                      </m:e>
                    </m:d>
                    <m: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t>∈</m:t>
                    </m:r>
                    <m:sSup>
                      <m:sSupPr>
                        <m:ctrlP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pl-PL" sz="2400" b="0" i="1" dirty="0">
                            <a:solidFill>
                              <a:schemeClr val="tx1"/>
                            </a:solidFill>
                            <a:latin typeface="Cambria Math" panose="02040503050406030204" pitchFamily="18" charset="0"/>
                            <a:ea typeface="Cambria Math" panose="02040503050406030204" pitchFamily="18" charset="0"/>
                            <a:cs typeface="Open Sans" panose="020B0606030504020204" pitchFamily="34" charset="0"/>
                          </a:rPr>
                          <m:t>ℝ</m:t>
                        </m:r>
                      </m:e>
                      <m:sup>
                        <m: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𝑇</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First draw the sample without constraint by the Laplace-approximation and then project the sample to the constraint space by singular value decomposition (SVD). Due to unimodality and Markovian structure, the posterior mode can be found efficiently in </a:t>
                </a:r>
                <a14:m>
                  <m:oMath xmlns:m="http://schemas.openxmlformats.org/officeDocument/2006/math">
                    <m:r>
                      <m:rPr>
                        <m:sty m:val="p"/>
                      </m:rPr>
                      <a:rPr lang="el-GR" sz="2400" b="0" i="1"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Ο</m:t>
                    </m:r>
                    <m:r>
                      <a:rPr lang="en-US" sz="2400" b="0" i="1"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m:t>
                    </m:r>
                    <m:r>
                      <a:rPr lang="en-US" sz="2400" b="0" i="1"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𝑇</m:t>
                    </m:r>
                    <m:r>
                      <a:rPr lang="en-US" sz="2400" b="0" i="1"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p:txBody>
          </p:sp>
        </mc:Choice>
        <mc:Fallback xmlns="">
          <p:sp>
            <p:nvSpPr>
              <p:cNvPr id="97" name="TextBox 96">
                <a:extLst>
                  <a:ext uri="{FF2B5EF4-FFF2-40B4-BE49-F238E27FC236}">
                    <a16:creationId xmlns:a16="http://schemas.microsoft.com/office/drawing/2014/main" id="{2EE084B3-E65F-45AC-B492-CD03F14C66E9}"/>
                  </a:ext>
                </a:extLst>
              </p:cNvPr>
              <p:cNvSpPr txBox="1">
                <a:spLocks noRot="1" noChangeAspect="1" noMove="1" noResize="1" noEditPoints="1" noAdjustHandles="1" noChangeArrowheads="1" noChangeShapeType="1" noTextEdit="1"/>
              </p:cNvSpPr>
              <p:nvPr/>
            </p:nvSpPr>
            <p:spPr>
              <a:xfrm>
                <a:off x="11506200" y="27963485"/>
                <a:ext cx="10058400" cy="4707699"/>
              </a:xfrm>
              <a:prstGeom prst="rect">
                <a:avLst/>
              </a:prstGeom>
              <a:blipFill>
                <a:blip r:embed="rId14"/>
                <a:stretch>
                  <a:fillRect l="-970" t="-1036" b="-2073"/>
                </a:stretch>
              </a:blipFill>
            </p:spPr>
            <p:txBody>
              <a:bodyPr/>
              <a:lstStyle/>
              <a:p>
                <a:r>
                  <a:rPr lang="en-US">
                    <a:noFill/>
                  </a:rPr>
                  <a:t> </a:t>
                </a:r>
              </a:p>
            </p:txBody>
          </p:sp>
        </mc:Fallback>
      </mc:AlternateContent>
      <p:pic>
        <p:nvPicPr>
          <p:cNvPr id="90" name="Picture 89" descr="Chart&#10;&#10;Description automatically generated">
            <a:extLst>
              <a:ext uri="{FF2B5EF4-FFF2-40B4-BE49-F238E27FC236}">
                <a16:creationId xmlns:a16="http://schemas.microsoft.com/office/drawing/2014/main" id="{D39EDED9-A112-478A-B83D-DF492130031E}"/>
              </a:ext>
            </a:extLst>
          </p:cNvPr>
          <p:cNvPicPr>
            <a:picLocks noChangeAspect="1"/>
          </p:cNvPicPr>
          <p:nvPr/>
        </p:nvPicPr>
        <p:blipFill rotWithShape="1">
          <a:blip r:embed="rId15">
            <a:extLst>
              <a:ext uri="{28A0092B-C50C-407E-A947-70E740481C1C}">
                <a14:useLocalDpi xmlns:a14="http://schemas.microsoft.com/office/drawing/2010/main" val="0"/>
              </a:ext>
            </a:extLst>
          </a:blip>
          <a:srcRect t="-1" r="8336" b="-2989"/>
          <a:stretch/>
        </p:blipFill>
        <p:spPr>
          <a:xfrm>
            <a:off x="32384998" y="14772262"/>
            <a:ext cx="4875328" cy="3989001"/>
          </a:xfrm>
          <a:prstGeom prst="rect">
            <a:avLst/>
          </a:prstGeom>
        </p:spPr>
      </p:pic>
      <p:pic>
        <p:nvPicPr>
          <p:cNvPr id="92" name="Picture 91" descr="Chart, histogram&#10;&#10;Description automatically generated">
            <a:extLst>
              <a:ext uri="{FF2B5EF4-FFF2-40B4-BE49-F238E27FC236}">
                <a16:creationId xmlns:a16="http://schemas.microsoft.com/office/drawing/2014/main" id="{87049BB8-1E1B-4FF3-A019-7E1C85C8C882}"/>
              </a:ext>
            </a:extLst>
          </p:cNvPr>
          <p:cNvPicPr>
            <a:picLocks noChangeAspect="1"/>
          </p:cNvPicPr>
          <p:nvPr/>
        </p:nvPicPr>
        <p:blipFill rotWithShape="1">
          <a:blip r:embed="rId1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a:xfrm>
            <a:off x="37245811" y="14519008"/>
            <a:ext cx="6554972" cy="4285676"/>
          </a:xfrm>
          <a:prstGeom prst="rect">
            <a:avLst/>
          </a:prstGeom>
        </p:spPr>
      </p:pic>
      <p:pic>
        <p:nvPicPr>
          <p:cNvPr id="100" name="Picture 99" descr="Chart, bar chart, histogram&#10;&#10;Description automatically generated">
            <a:extLst>
              <a:ext uri="{FF2B5EF4-FFF2-40B4-BE49-F238E27FC236}">
                <a16:creationId xmlns:a16="http://schemas.microsoft.com/office/drawing/2014/main" id="{CBEFF996-A03E-4A97-B0E9-7F2EC1A08E73}"/>
              </a:ext>
            </a:extLst>
          </p:cNvPr>
          <p:cNvPicPr>
            <a:picLocks noChangeAspect="1"/>
          </p:cNvPicPr>
          <p:nvPr/>
        </p:nvPicPr>
        <p:blipFill>
          <a:blip r:embed="rId1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1605341" y="27658215"/>
            <a:ext cx="5317032" cy="4518304"/>
          </a:xfrm>
          <a:prstGeom prst="rect">
            <a:avLst/>
          </a:prstGeom>
        </p:spPr>
      </p:pic>
      <p:sp>
        <p:nvSpPr>
          <p:cNvPr id="110" name="Rectangle 167">
            <a:extLst>
              <a:ext uri="{FF2B5EF4-FFF2-40B4-BE49-F238E27FC236}">
                <a16:creationId xmlns:a16="http://schemas.microsoft.com/office/drawing/2014/main" id="{759B3B18-750C-46B9-92C2-768729439941}"/>
              </a:ext>
            </a:extLst>
          </p:cNvPr>
          <p:cNvSpPr>
            <a:spLocks noChangeArrowheads="1"/>
          </p:cNvSpPr>
          <p:nvPr/>
        </p:nvSpPr>
        <p:spPr bwMode="auto">
          <a:xfrm>
            <a:off x="33147000" y="18740624"/>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Application</a:t>
            </a:r>
          </a:p>
        </p:txBody>
      </p:sp>
      <mc:AlternateContent xmlns:mc="http://schemas.openxmlformats.org/markup-compatibility/2006" xmlns:a14="http://schemas.microsoft.com/office/drawing/2010/main">
        <mc:Choice Requires="a14">
          <p:sp>
            <p:nvSpPr>
              <p:cNvPr id="112" name="TextBox 111">
                <a:extLst>
                  <a:ext uri="{FF2B5EF4-FFF2-40B4-BE49-F238E27FC236}">
                    <a16:creationId xmlns:a16="http://schemas.microsoft.com/office/drawing/2014/main" id="{D5A854FC-DBDD-4198-9AF2-77BFB3EEA45F}"/>
                  </a:ext>
                </a:extLst>
              </p:cNvPr>
              <p:cNvSpPr txBox="1"/>
              <p:nvPr/>
            </p:nvSpPr>
            <p:spPr>
              <a:xfrm>
                <a:off x="33147000" y="19817289"/>
                <a:ext cx="10058400" cy="1200329"/>
              </a:xfrm>
              <a:prstGeom prst="rect">
                <a:avLst/>
              </a:prstGeom>
              <a:noFill/>
            </p:spPr>
            <p:txBody>
              <a:bodyPr wrap="square" rtlCol="0">
                <a:spAutoFit/>
              </a:bodyPr>
              <a:lstStyle>
                <a:defPPr>
                  <a:defRPr kern="1200" smtId="4294967295"/>
                </a:defPPr>
              </a:lstStyle>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57 neurons from 4 anatomical sites. Use ~30 min recordings for clustering (bin size = 0.5s).  Set </a:t>
                </a:r>
                <a14:m>
                  <m:oMath xmlns:m="http://schemas.openxmlformats.org/officeDocument/2006/math">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=4</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The average results from iteration 1000 to 3000.</a:t>
                </a:r>
              </a:p>
            </p:txBody>
          </p:sp>
        </mc:Choice>
        <mc:Fallback xmlns="">
          <p:sp>
            <p:nvSpPr>
              <p:cNvPr id="112" name="TextBox 111">
                <a:extLst>
                  <a:ext uri="{FF2B5EF4-FFF2-40B4-BE49-F238E27FC236}">
                    <a16:creationId xmlns:a16="http://schemas.microsoft.com/office/drawing/2014/main" id="{D5A854FC-DBDD-4198-9AF2-77BFB3EEA45F}"/>
                  </a:ext>
                </a:extLst>
              </p:cNvPr>
              <p:cNvSpPr txBox="1">
                <a:spLocks noRot="1" noChangeAspect="1" noMove="1" noResize="1" noEditPoints="1" noAdjustHandles="1" noChangeArrowheads="1" noChangeShapeType="1" noTextEdit="1"/>
              </p:cNvSpPr>
              <p:nvPr/>
            </p:nvSpPr>
            <p:spPr>
              <a:xfrm>
                <a:off x="33147000" y="19817289"/>
                <a:ext cx="10058400" cy="1200329"/>
              </a:xfrm>
              <a:prstGeom prst="rect">
                <a:avLst/>
              </a:prstGeom>
              <a:blipFill>
                <a:blip r:embed="rId18"/>
                <a:stretch>
                  <a:fillRect l="-970" t="-4061" b="-10660"/>
                </a:stretch>
              </a:blipFill>
            </p:spPr>
            <p:txBody>
              <a:bodyPr/>
              <a:lstStyle/>
              <a:p>
                <a:r>
                  <a:rPr lang="en-US">
                    <a:noFill/>
                  </a:rPr>
                  <a:t> </a:t>
                </a:r>
              </a:p>
            </p:txBody>
          </p:sp>
        </mc:Fallback>
      </mc:AlternateContent>
      <p:sp>
        <p:nvSpPr>
          <p:cNvPr id="117" name="Rectangle 167">
            <a:extLst>
              <a:ext uri="{FF2B5EF4-FFF2-40B4-BE49-F238E27FC236}">
                <a16:creationId xmlns:a16="http://schemas.microsoft.com/office/drawing/2014/main" id="{2B477471-01CE-46A7-B03C-3BF21410C574}"/>
              </a:ext>
            </a:extLst>
          </p:cNvPr>
          <p:cNvSpPr>
            <a:spLocks noChangeArrowheads="1"/>
          </p:cNvSpPr>
          <p:nvPr/>
        </p:nvSpPr>
        <p:spPr bwMode="auto">
          <a:xfrm>
            <a:off x="33147000" y="29177206"/>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References</a:t>
            </a:r>
          </a:p>
        </p:txBody>
      </p:sp>
      <p:sp>
        <p:nvSpPr>
          <p:cNvPr id="118" name="TextBox 19">
            <a:extLst>
              <a:ext uri="{FF2B5EF4-FFF2-40B4-BE49-F238E27FC236}">
                <a16:creationId xmlns:a16="http://schemas.microsoft.com/office/drawing/2014/main" id="{D0030D98-A760-45F5-83CC-A9C9CB25D03B}"/>
              </a:ext>
            </a:extLst>
          </p:cNvPr>
          <p:cNvSpPr txBox="1">
            <a:spLocks noChangeArrowheads="1"/>
          </p:cNvSpPr>
          <p:nvPr/>
        </p:nvSpPr>
        <p:spPr bwMode="auto">
          <a:xfrm>
            <a:off x="33147000" y="30336149"/>
            <a:ext cx="10058400" cy="19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l"/>
            <a:r>
              <a:rPr lang="en-US" sz="2400" b="0" dirty="0">
                <a:latin typeface="Open Sans" panose="020B0606030504020204" pitchFamily="34" charset="0"/>
                <a:ea typeface="Open Sans" panose="020B0606030504020204" pitchFamily="34" charset="0"/>
                <a:cs typeface="Open Sans" panose="020B0606030504020204" pitchFamily="34" charset="0"/>
              </a:rPr>
              <a:t>Macke, J. H. et al. Empirical models of spiking in neural populations. </a:t>
            </a:r>
            <a:r>
              <a:rPr lang="en-US" sz="2400" b="0" i="1" dirty="0">
                <a:latin typeface="Open Sans" panose="020B0606030504020204" pitchFamily="34" charset="0"/>
                <a:ea typeface="Open Sans" panose="020B0606030504020204" pitchFamily="34" charset="0"/>
                <a:cs typeface="Open Sans" panose="020B0606030504020204" pitchFamily="34" charset="0"/>
              </a:rPr>
              <a:t>Adv. Neural Inf. Process. Syst. </a:t>
            </a:r>
            <a:r>
              <a:rPr lang="en-US" sz="2400" dirty="0">
                <a:latin typeface="Open Sans" panose="020B0606030504020204" pitchFamily="34" charset="0"/>
                <a:ea typeface="Open Sans" panose="020B0606030504020204" pitchFamily="34" charset="0"/>
                <a:cs typeface="Open Sans" panose="020B0606030504020204" pitchFamily="34" charset="0"/>
              </a:rPr>
              <a:t>24</a:t>
            </a:r>
            <a:r>
              <a:rPr lang="en-US" sz="2400" b="0" dirty="0">
                <a:latin typeface="Open Sans" panose="020B0606030504020204" pitchFamily="34" charset="0"/>
                <a:ea typeface="Open Sans" panose="020B0606030504020204" pitchFamily="34" charset="0"/>
                <a:cs typeface="Open Sans" panose="020B0606030504020204" pitchFamily="34" charset="0"/>
              </a:rPr>
              <a:t>, (2011).</a:t>
            </a:r>
          </a:p>
          <a:p>
            <a:pPr algn="l"/>
            <a:r>
              <a:rPr lang="en-US" sz="2400" b="0" dirty="0">
                <a:latin typeface="Open Sans" panose="020B0606030504020204" pitchFamily="34" charset="0"/>
                <a:ea typeface="Open Sans" panose="020B0606030504020204" pitchFamily="34" charset="0"/>
                <a:cs typeface="Open Sans" panose="020B0606030504020204" pitchFamily="34" charset="0"/>
              </a:rPr>
              <a:t>Miller, J. W. &amp; Harrison, M. T. Mixture models with a prior on the number of components. </a:t>
            </a:r>
            <a:r>
              <a:rPr lang="en-US" sz="2400" b="0" i="1" dirty="0">
                <a:latin typeface="Open Sans" panose="020B0606030504020204" pitchFamily="34" charset="0"/>
                <a:ea typeface="Open Sans" panose="020B0606030504020204" pitchFamily="34" charset="0"/>
                <a:cs typeface="Open Sans" panose="020B0606030504020204" pitchFamily="34" charset="0"/>
              </a:rPr>
              <a:t>J. Am. Stat. Assoc. </a:t>
            </a:r>
            <a:r>
              <a:rPr lang="en-US" sz="2400" dirty="0">
                <a:latin typeface="Open Sans" panose="020B0606030504020204" pitchFamily="34" charset="0"/>
                <a:ea typeface="Open Sans" panose="020B0606030504020204" pitchFamily="34" charset="0"/>
                <a:cs typeface="Open Sans" panose="020B0606030504020204" pitchFamily="34" charset="0"/>
              </a:rPr>
              <a:t>113</a:t>
            </a:r>
            <a:r>
              <a:rPr lang="en-US" sz="2400" b="0" dirty="0">
                <a:latin typeface="Open Sans" panose="020B0606030504020204" pitchFamily="34" charset="0"/>
                <a:ea typeface="Open Sans" panose="020B0606030504020204" pitchFamily="34" charset="0"/>
                <a:cs typeface="Open Sans" panose="020B0606030504020204" pitchFamily="34" charset="0"/>
              </a:rPr>
              <a:t>, 340 (2018).</a:t>
            </a:r>
          </a:p>
          <a:p>
            <a:pPr algn="l"/>
            <a:endParaRPr lang="en-US" sz="2400" b="0" dirty="0">
              <a:latin typeface="Open Sans" panose="020B0606030504020204" pitchFamily="34" charset="0"/>
              <a:ea typeface="Open Sans" panose="020B0606030504020204" pitchFamily="34" charset="0"/>
              <a:cs typeface="Open Sans" panose="020B0606030504020204" pitchFamily="34" charset="0"/>
            </a:endParaRPr>
          </a:p>
        </p:txBody>
      </p:sp>
      <p:pic>
        <p:nvPicPr>
          <p:cNvPr id="102" name="Picture 101" descr="Graphical user interface&#10;&#10;Description automatically generated">
            <a:extLst>
              <a:ext uri="{FF2B5EF4-FFF2-40B4-BE49-F238E27FC236}">
                <a16:creationId xmlns:a16="http://schemas.microsoft.com/office/drawing/2014/main" id="{D6C6230D-BFC3-4DCB-9F1C-CF5AEC192417}"/>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2484208" y="21407208"/>
            <a:ext cx="6427003" cy="4820251"/>
          </a:xfrm>
          <a:prstGeom prst="rect">
            <a:avLst/>
          </a:prstGeom>
        </p:spPr>
      </p:pic>
      <p:pic>
        <p:nvPicPr>
          <p:cNvPr id="104" name="Picture 103" descr="Chart&#10;&#10;Description automatically generated">
            <a:extLst>
              <a:ext uri="{FF2B5EF4-FFF2-40B4-BE49-F238E27FC236}">
                <a16:creationId xmlns:a16="http://schemas.microsoft.com/office/drawing/2014/main" id="{18B5E829-295B-46E4-8B2D-81C99841800A}"/>
              </a:ext>
            </a:extLst>
          </p:cNvPr>
          <p:cNvPicPr>
            <a:picLocks noChangeAspect="1"/>
          </p:cNvPicPr>
          <p:nvPr/>
        </p:nvPicPr>
        <p:blipFill rotWithShape="1">
          <a:blip r:embed="rId20">
            <a:extLst>
              <a:ext uri="{28A0092B-C50C-407E-A947-70E740481C1C}">
                <a14:useLocalDpi xmlns:a14="http://schemas.microsoft.com/office/drawing/2010/main" val="0"/>
              </a:ext>
            </a:extLst>
          </a:blip>
          <a:srcRect r="6996"/>
          <a:stretch/>
        </p:blipFill>
        <p:spPr>
          <a:xfrm>
            <a:off x="38253551" y="21453449"/>
            <a:ext cx="5547232" cy="4473379"/>
          </a:xfrm>
          <a:prstGeom prst="rect">
            <a:avLst/>
          </a:prstGeom>
        </p:spPr>
      </p:pic>
      <p:sp>
        <p:nvSpPr>
          <p:cNvPr id="28" name="Rectangle 167">
            <a:extLst>
              <a:ext uri="{FF2B5EF4-FFF2-40B4-BE49-F238E27FC236}">
                <a16:creationId xmlns:a16="http://schemas.microsoft.com/office/drawing/2014/main" id="{55669B83-BFAF-407A-9439-04700D3AACA4}"/>
              </a:ext>
            </a:extLst>
          </p:cNvPr>
          <p:cNvSpPr>
            <a:spLocks noChangeArrowheads="1"/>
          </p:cNvSpPr>
          <p:nvPr/>
        </p:nvSpPr>
        <p:spPr bwMode="auto">
          <a:xfrm>
            <a:off x="11506200" y="16592519"/>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Models for Clustering: MFM</a:t>
            </a:r>
          </a:p>
        </p:txBody>
      </p:sp>
      <p:pic>
        <p:nvPicPr>
          <p:cNvPr id="4" name="Picture 3" descr="Graphical user interface, application&#10;&#10;Description automatically generated">
            <a:extLst>
              <a:ext uri="{FF2B5EF4-FFF2-40B4-BE49-F238E27FC236}">
                <a16:creationId xmlns:a16="http://schemas.microsoft.com/office/drawing/2014/main" id="{BE99BC3E-AA1A-49A0-9C2A-FEA420DA43E4}"/>
              </a:ext>
            </a:extLst>
          </p:cNvPr>
          <p:cNvPicPr>
            <a:picLocks noChangeAspect="1"/>
          </p:cNvPicPr>
          <p:nvPr/>
        </p:nvPicPr>
        <p:blipFill>
          <a:blip r:embed="rId21"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1412200" y="17295974"/>
            <a:ext cx="11077891" cy="8872814"/>
          </a:xfrm>
          <a:prstGeom prst="rect">
            <a:avLst/>
          </a:prstGeom>
        </p:spPr>
      </p:pic>
      <p:pic>
        <p:nvPicPr>
          <p:cNvPr id="6" name="Picture 5" descr="Diagram&#10;&#10;Description automatically generated with medium confidence">
            <a:extLst>
              <a:ext uri="{FF2B5EF4-FFF2-40B4-BE49-F238E27FC236}">
                <a16:creationId xmlns:a16="http://schemas.microsoft.com/office/drawing/2014/main" id="{A4EA2D97-97FE-46D8-B35B-59C8582D5BFA}"/>
              </a:ext>
            </a:extLst>
          </p:cNvPr>
          <p:cNvPicPr>
            <a:picLocks noChangeAspect="1"/>
          </p:cNvPicPr>
          <p:nvPr/>
        </p:nvPicPr>
        <p:blipFill>
          <a:blip r:embed="rId2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3224915" y="8279930"/>
            <a:ext cx="10083559" cy="5240219"/>
          </a:xfrm>
          <a:prstGeom prst="rect">
            <a:avLst/>
          </a:prstGeom>
        </p:spPr>
      </p:pic>
      <p:pic>
        <p:nvPicPr>
          <p:cNvPr id="7" name="Picture 6" descr="Graphical user interface, chart, histogram&#10;&#10;Description automatically generated">
            <a:extLst>
              <a:ext uri="{FF2B5EF4-FFF2-40B4-BE49-F238E27FC236}">
                <a16:creationId xmlns:a16="http://schemas.microsoft.com/office/drawing/2014/main" id="{055CC662-DCFF-4D1F-8179-05A4BC5F9F22}"/>
              </a:ext>
            </a:extLst>
          </p:cNvPr>
          <p:cNvPicPr>
            <a:picLocks noChangeAspect="1"/>
          </p:cNvPicPr>
          <p:nvPr/>
        </p:nvPicPr>
        <p:blipFill>
          <a:blip r:embed="rId2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6922373" y="27658214"/>
            <a:ext cx="6217366" cy="4700549"/>
          </a:xfrm>
          <a:prstGeom prst="rect">
            <a:avLst/>
          </a:prstGeom>
        </p:spPr>
      </p:pic>
      <mc:AlternateContent xmlns:mc="http://schemas.openxmlformats.org/markup-compatibility/2006">
        <mc:Choice xmlns:a14="http://schemas.microsoft.com/office/drawing/2010/main" Requires="a14">
          <p:sp>
            <p:nvSpPr>
              <p:cNvPr id="83" name="TextBox 82">
                <a:extLst>
                  <a:ext uri="{FF2B5EF4-FFF2-40B4-BE49-F238E27FC236}">
                    <a16:creationId xmlns:a16="http://schemas.microsoft.com/office/drawing/2014/main" id="{19702957-8D3E-4A40-8AA9-F1394686F67A}"/>
                  </a:ext>
                </a:extLst>
              </p:cNvPr>
              <p:cNvSpPr txBox="1"/>
              <p:nvPr/>
            </p:nvSpPr>
            <p:spPr>
              <a:xfrm>
                <a:off x="23018997" y="11458517"/>
                <a:ext cx="1750416" cy="676660"/>
              </a:xfrm>
              <a:prstGeom prst="rect">
                <a:avLst/>
              </a:prstGeom>
              <a:noFill/>
            </p:spPr>
            <p:txBody>
              <a:bodyPr wrap="none" rtlCol="0">
                <a:spAutoFit/>
              </a:bodyPr>
              <a:lstStyle/>
              <a:p>
                <a:pPr algn="l" fontAlgn="auto">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3000" b="0" i="1" smtClean="0">
                              <a:solidFill>
                                <a:prstClr val="black"/>
                              </a:solidFill>
                              <a:latin typeface="Cambria Math" panose="02040503050406030204" pitchFamily="18" charset="0"/>
                            </a:rPr>
                          </m:ctrlPr>
                        </m:sSubSupPr>
                        <m:e>
                          <m:r>
                            <a:rPr lang="en-US" sz="3000" i="1">
                              <a:solidFill>
                                <a:prstClr val="black"/>
                              </a:solidFill>
                              <a:latin typeface="Cambria Math" panose="02040503050406030204" pitchFamily="18" charset="0"/>
                            </a:rPr>
                            <m:t>𝝁</m:t>
                          </m:r>
                        </m:e>
                        <m:sub>
                          <m:r>
                            <a:rPr lang="en-US" sz="3000" b="0" i="1">
                              <a:solidFill>
                                <a:prstClr val="black"/>
                              </a:solidFill>
                              <a:latin typeface="Cambria Math" panose="02040503050406030204" pitchFamily="18" charset="0"/>
                            </a:rPr>
                            <m:t>𝑑𝑐</m:t>
                          </m:r>
                        </m:sub>
                        <m:sup>
                          <m:r>
                            <a:rPr lang="en-US" sz="3000" b="0" i="1">
                              <a:solidFill>
                                <a:prstClr val="black"/>
                              </a:solidFill>
                              <a:latin typeface="Cambria Math" panose="02040503050406030204" pitchFamily="18" charset="0"/>
                            </a:rPr>
                            <m:t>(</m:t>
                          </m:r>
                          <m:r>
                            <a:rPr lang="en-US" sz="3000" b="0" i="1">
                              <a:solidFill>
                                <a:prstClr val="black"/>
                              </a:solidFill>
                              <a:latin typeface="Cambria Math" panose="02040503050406030204" pitchFamily="18" charset="0"/>
                            </a:rPr>
                            <m:t>𝑘</m:t>
                          </m:r>
                          <m:r>
                            <a:rPr lang="en-US" sz="3000" b="0" i="1">
                              <a:solidFill>
                                <a:prstClr val="black"/>
                              </a:solidFill>
                              <a:latin typeface="Cambria Math" panose="02040503050406030204" pitchFamily="18" charset="0"/>
                            </a:rPr>
                            <m:t>)</m:t>
                          </m:r>
                        </m:sup>
                      </m:sSubSup>
                      <m:r>
                        <a:rPr lang="en-US" sz="3000" b="0" i="1">
                          <a:solidFill>
                            <a:prstClr val="black"/>
                          </a:solidFill>
                          <a:latin typeface="Cambria Math" panose="02040503050406030204" pitchFamily="18" charset="0"/>
                        </a:rPr>
                        <m:t>,</m:t>
                      </m:r>
                      <m:sSubSup>
                        <m:sSubSupPr>
                          <m:ctrlPr>
                            <a:rPr lang="en-US" sz="3000" b="0" i="1">
                              <a:solidFill>
                                <a:prstClr val="black"/>
                              </a:solidFill>
                              <a:latin typeface="Cambria Math" panose="02040503050406030204" pitchFamily="18" charset="0"/>
                            </a:rPr>
                          </m:ctrlPr>
                        </m:sSubSupPr>
                        <m:e>
                          <m:r>
                            <a:rPr lang="en-US" sz="3000" i="1">
                              <a:solidFill>
                                <a:prstClr val="black"/>
                              </a:solidFill>
                              <a:latin typeface="Cambria Math" panose="02040503050406030204" pitchFamily="18" charset="0"/>
                            </a:rPr>
                            <m:t>𝚺</m:t>
                          </m:r>
                        </m:e>
                        <m:sub>
                          <m:r>
                            <a:rPr lang="en-US" sz="3000" b="0" i="1">
                              <a:solidFill>
                                <a:prstClr val="black"/>
                              </a:solidFill>
                              <a:latin typeface="Cambria Math" panose="02040503050406030204" pitchFamily="18" charset="0"/>
                            </a:rPr>
                            <m:t>𝑑𝑐</m:t>
                          </m:r>
                        </m:sub>
                        <m:sup>
                          <m:r>
                            <a:rPr lang="en-US" sz="3000" b="0" i="1">
                              <a:solidFill>
                                <a:prstClr val="black"/>
                              </a:solidFill>
                              <a:latin typeface="Cambria Math" panose="02040503050406030204" pitchFamily="18" charset="0"/>
                            </a:rPr>
                            <m:t>(</m:t>
                          </m:r>
                          <m:r>
                            <a:rPr lang="en-US" sz="3000" b="0" i="1">
                              <a:solidFill>
                                <a:prstClr val="black"/>
                              </a:solidFill>
                              <a:latin typeface="Cambria Math" panose="02040503050406030204" pitchFamily="18" charset="0"/>
                            </a:rPr>
                            <m:t>𝑘</m:t>
                          </m:r>
                          <m:r>
                            <a:rPr lang="en-US" sz="3000" b="0" i="1">
                              <a:solidFill>
                                <a:prstClr val="black"/>
                              </a:solidFill>
                              <a:latin typeface="Cambria Math" panose="02040503050406030204" pitchFamily="18" charset="0"/>
                            </a:rPr>
                            <m:t>)</m:t>
                          </m:r>
                        </m:sup>
                      </m:sSubSup>
                    </m:oMath>
                  </m:oMathPara>
                </a14:m>
                <a:endParaRPr lang="en-US" sz="3000" b="0" dirty="0">
                  <a:solidFill>
                    <a:prstClr val="black"/>
                  </a:solidFill>
                  <a:latin typeface="Calibri" panose="020F0502020204030204"/>
                </a:endParaRPr>
              </a:p>
            </p:txBody>
          </p:sp>
        </mc:Choice>
        <mc:Fallback>
          <p:sp>
            <p:nvSpPr>
              <p:cNvPr id="83" name="TextBox 82">
                <a:extLst>
                  <a:ext uri="{FF2B5EF4-FFF2-40B4-BE49-F238E27FC236}">
                    <a16:creationId xmlns:a16="http://schemas.microsoft.com/office/drawing/2014/main" id="{19702957-8D3E-4A40-8AA9-F1394686F67A}"/>
                  </a:ext>
                </a:extLst>
              </p:cNvPr>
              <p:cNvSpPr txBox="1">
                <a:spLocks noRot="1" noChangeAspect="1" noMove="1" noResize="1" noEditPoints="1" noAdjustHandles="1" noChangeArrowheads="1" noChangeShapeType="1" noTextEdit="1"/>
              </p:cNvSpPr>
              <p:nvPr/>
            </p:nvSpPr>
            <p:spPr>
              <a:xfrm>
                <a:off x="23018997" y="11458517"/>
                <a:ext cx="1750416" cy="676660"/>
              </a:xfrm>
              <a:prstGeom prst="rect">
                <a:avLst/>
              </a:prstGeom>
              <a:blipFill>
                <a:blip r:embed="rId2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4" name="TextBox 83">
                <a:extLst>
                  <a:ext uri="{FF2B5EF4-FFF2-40B4-BE49-F238E27FC236}">
                    <a16:creationId xmlns:a16="http://schemas.microsoft.com/office/drawing/2014/main" id="{99913931-3F3A-4458-ADFB-BADDEACB9DC8}"/>
                  </a:ext>
                </a:extLst>
              </p:cNvPr>
              <p:cNvSpPr txBox="1"/>
              <p:nvPr/>
            </p:nvSpPr>
            <p:spPr>
              <a:xfrm>
                <a:off x="27142606" y="11493129"/>
                <a:ext cx="1259086" cy="585288"/>
              </a:xfrm>
              <a:prstGeom prst="rect">
                <a:avLst/>
              </a:prstGeom>
              <a:noFill/>
            </p:spPr>
            <p:txBody>
              <a:bodyPr wrap="square">
                <a:spAutoFit/>
              </a:bodyPr>
              <a:lstStyle/>
              <a:p>
                <a:pPr algn="l" fontAlgn="auto">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3000" i="1" smtClean="0">
                              <a:solidFill>
                                <a:prstClr val="black"/>
                              </a:solidFill>
                              <a:latin typeface="Cambria Math" panose="02040503050406030204" pitchFamily="18" charset="0"/>
                            </a:rPr>
                          </m:ctrlPr>
                        </m:sSupPr>
                        <m:e>
                          <m:r>
                            <a:rPr lang="en-US" sz="3000" i="1">
                              <a:solidFill>
                                <a:prstClr val="black"/>
                              </a:solidFill>
                              <a:latin typeface="Cambria Math" panose="02040503050406030204" pitchFamily="18" charset="0"/>
                            </a:rPr>
                            <m:t>𝒅</m:t>
                          </m:r>
                        </m:e>
                        <m:sup>
                          <m:d>
                            <m:dPr>
                              <m:ctrlPr>
                                <a:rPr lang="en-US" sz="300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rPr>
                                <m:t>𝑘</m:t>
                              </m:r>
                            </m:e>
                          </m:d>
                        </m:sup>
                      </m:sSup>
                      <m:r>
                        <a:rPr lang="en-US" sz="3000" b="0">
                          <a:solidFill>
                            <a:prstClr val="black"/>
                          </a:solidFill>
                          <a:latin typeface="Cambria Math" panose="02040503050406030204" pitchFamily="18" charset="0"/>
                        </a:rPr>
                        <m:t>,</m:t>
                      </m:r>
                      <m:sSup>
                        <m:sSupPr>
                          <m:ctrlPr>
                            <a:rPr lang="en-US" sz="3000" b="0" i="1">
                              <a:solidFill>
                                <a:prstClr val="black"/>
                              </a:solidFill>
                              <a:latin typeface="Cambria Math" panose="02040503050406030204" pitchFamily="18" charset="0"/>
                            </a:rPr>
                          </m:ctrlPr>
                        </m:sSupPr>
                        <m:e>
                          <m:r>
                            <a:rPr lang="en-US" sz="3000" i="1">
                              <a:solidFill>
                                <a:prstClr val="black"/>
                              </a:solidFill>
                              <a:latin typeface="Cambria Math" panose="02040503050406030204" pitchFamily="18" charset="0"/>
                            </a:rPr>
                            <m:t>𝑪</m:t>
                          </m:r>
                        </m:e>
                        <m:sup>
                          <m:d>
                            <m:dPr>
                              <m:ctrlPr>
                                <a:rPr lang="en-US" sz="300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rPr>
                                <m:t>𝑘</m:t>
                              </m:r>
                            </m:e>
                          </m:d>
                        </m:sup>
                      </m:sSup>
                    </m:oMath>
                  </m:oMathPara>
                </a14:m>
                <a:endParaRPr lang="en-US" sz="3000" b="0" dirty="0">
                  <a:solidFill>
                    <a:prstClr val="black"/>
                  </a:solidFill>
                  <a:latin typeface="Calibri" panose="020F0502020204030204"/>
                </a:endParaRPr>
              </a:p>
            </p:txBody>
          </p:sp>
        </mc:Choice>
        <mc:Fallback>
          <p:sp>
            <p:nvSpPr>
              <p:cNvPr id="84" name="TextBox 83">
                <a:extLst>
                  <a:ext uri="{FF2B5EF4-FFF2-40B4-BE49-F238E27FC236}">
                    <a16:creationId xmlns:a16="http://schemas.microsoft.com/office/drawing/2014/main" id="{99913931-3F3A-4458-ADFB-BADDEACB9DC8}"/>
                  </a:ext>
                </a:extLst>
              </p:cNvPr>
              <p:cNvSpPr txBox="1">
                <a:spLocks noRot="1" noChangeAspect="1" noMove="1" noResize="1" noEditPoints="1" noAdjustHandles="1" noChangeArrowheads="1" noChangeShapeType="1" noTextEdit="1"/>
              </p:cNvSpPr>
              <p:nvPr/>
            </p:nvSpPr>
            <p:spPr>
              <a:xfrm>
                <a:off x="27142606" y="11493129"/>
                <a:ext cx="1259086" cy="585288"/>
              </a:xfrm>
              <a:prstGeom prst="rect">
                <a:avLst/>
              </a:prstGeom>
              <a:blipFill>
                <a:blip r:embed="rId25"/>
                <a:stretch>
                  <a:fillRect r="-21845"/>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5" name="TextBox 84">
                <a:extLst>
                  <a:ext uri="{FF2B5EF4-FFF2-40B4-BE49-F238E27FC236}">
                    <a16:creationId xmlns:a16="http://schemas.microsoft.com/office/drawing/2014/main" id="{566C860F-B25F-43CC-8F59-588C3CD56529}"/>
                  </a:ext>
                </a:extLst>
              </p:cNvPr>
              <p:cNvSpPr txBox="1"/>
              <p:nvPr/>
            </p:nvSpPr>
            <p:spPr>
              <a:xfrm>
                <a:off x="29080953" y="10812328"/>
                <a:ext cx="3096473" cy="779124"/>
              </a:xfrm>
              <a:prstGeom prst="rect">
                <a:avLst/>
              </a:prstGeom>
              <a:noFill/>
            </p:spPr>
            <p:txBody>
              <a:bodyPr wrap="square">
                <a:spAutoFit/>
              </a:bodyPr>
              <a:lstStyle/>
              <a:p>
                <a:pPr algn="l" fontAlgn="auto">
                  <a:spcBef>
                    <a:spcPts val="0"/>
                  </a:spcBef>
                  <a:spcAft>
                    <a:spcPts val="0"/>
                  </a:spcAft>
                </a:pPr>
                <a14:m>
                  <m:oMath xmlns:m="http://schemas.openxmlformats.org/officeDocument/2006/math">
                    <m:d>
                      <m:dPr>
                        <m:begChr m:val="{"/>
                        <m:endChr m:val="}"/>
                        <m:ctrlPr>
                          <a:rPr lang="en-US" sz="3000" b="0" i="1" smtClean="0">
                            <a:solidFill>
                              <a:prstClr val="black"/>
                            </a:solidFill>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3000" b="0" i="1">
                                <a:solidFill>
                                  <a:prstClr val="black"/>
                                </a:solidFill>
                                <a:latin typeface="Cambria Math" panose="02040503050406030204" pitchFamily="18" charset="0"/>
                              </a:rPr>
                            </m:ctrlPr>
                          </m:sSubSupPr>
                          <m:e>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𝑑</m:t>
                            </m:r>
                          </m:e>
                          <m:sub>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3000" b="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3000" b="0" i="1">
                                <a:solidFill>
                                  <a:prstClr val="black"/>
                                </a:solidFill>
                                <a:latin typeface="Cambria Math" panose="02040503050406030204" pitchFamily="18" charset="0"/>
                              </a:rPr>
                            </m:ctrlPr>
                          </m:sSubSupPr>
                          <m:e>
                            <m:r>
                              <a:rPr lang="en-US" sz="300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𝒄</m:t>
                            </m:r>
                          </m:e>
                          <m:sub>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3000" b="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m:t>
                        </m:r>
                        <m:sSub>
                          <m:sSubPr>
                            <m:ctrlPr>
                              <a:rPr lang="en-US" sz="3000" b="0" i="1">
                                <a:solidFill>
                                  <a:prstClr val="black"/>
                                </a:solidFill>
                                <a:latin typeface="Cambria Math" panose="02040503050406030204" pitchFamily="18" charset="0"/>
                              </a:rPr>
                            </m:ctrlPr>
                          </m:sSubPr>
                          <m:e>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𝑧</m:t>
                            </m:r>
                          </m:e>
                          <m:sub>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𝑖</m:t>
                            </m:r>
                          </m:sub>
                        </m:sSub>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m:t>
                        </m:r>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𝑘</m:t>
                        </m:r>
                      </m:e>
                    </m:d>
                  </m:oMath>
                </a14:m>
                <a:r>
                  <a:rPr lang="en-US" sz="3000" b="0" dirty="0">
                    <a:solidFill>
                      <a:prstClr val="black"/>
                    </a:solidFill>
                    <a:latin typeface="Calibri" panose="020F0502020204030204" pitchFamily="34" charset="0"/>
                    <a:ea typeface="等线" panose="02010600030101010101" pitchFamily="2" charset="-122"/>
                    <a:cs typeface="Times New Roman" panose="02020603050405020304" pitchFamily="18" charset="0"/>
                  </a:rPr>
                  <a:t> </a:t>
                </a:r>
                <a:endParaRPr lang="en-US" sz="3000" b="0" dirty="0">
                  <a:solidFill>
                    <a:prstClr val="black"/>
                  </a:solidFill>
                  <a:latin typeface="Calibri" panose="020F0502020204030204"/>
                </a:endParaRPr>
              </a:p>
            </p:txBody>
          </p:sp>
        </mc:Choice>
        <mc:Fallback>
          <p:sp>
            <p:nvSpPr>
              <p:cNvPr id="85" name="TextBox 84">
                <a:extLst>
                  <a:ext uri="{FF2B5EF4-FFF2-40B4-BE49-F238E27FC236}">
                    <a16:creationId xmlns:a16="http://schemas.microsoft.com/office/drawing/2014/main" id="{566C860F-B25F-43CC-8F59-588C3CD56529}"/>
                  </a:ext>
                </a:extLst>
              </p:cNvPr>
              <p:cNvSpPr txBox="1">
                <a:spLocks noRot="1" noChangeAspect="1" noMove="1" noResize="1" noEditPoints="1" noAdjustHandles="1" noChangeArrowheads="1" noChangeShapeType="1" noTextEdit="1"/>
              </p:cNvSpPr>
              <p:nvPr/>
            </p:nvSpPr>
            <p:spPr>
              <a:xfrm>
                <a:off x="29080953" y="10812328"/>
                <a:ext cx="3096473" cy="779124"/>
              </a:xfrm>
              <a:prstGeom prst="rect">
                <a:avLst/>
              </a:prstGeom>
              <a:blipFill>
                <a:blip r:embed="rId26"/>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6" name="TextBox 85">
                <a:extLst>
                  <a:ext uri="{FF2B5EF4-FFF2-40B4-BE49-F238E27FC236}">
                    <a16:creationId xmlns:a16="http://schemas.microsoft.com/office/drawing/2014/main" id="{868437D2-FB41-4734-B33D-2D272F837BD6}"/>
                  </a:ext>
                </a:extLst>
              </p:cNvPr>
              <p:cNvSpPr txBox="1"/>
              <p:nvPr/>
            </p:nvSpPr>
            <p:spPr>
              <a:xfrm>
                <a:off x="29080955" y="11918282"/>
                <a:ext cx="3096473" cy="779124"/>
              </a:xfrm>
              <a:prstGeom prst="rect">
                <a:avLst/>
              </a:prstGeom>
              <a:noFill/>
            </p:spPr>
            <p:txBody>
              <a:bodyPr wrap="square">
                <a:spAutoFit/>
              </a:bodyPr>
              <a:lstStyle/>
              <a:p>
                <a:pPr algn="l" fontAlgn="auto">
                  <a:spcBef>
                    <a:spcPts val="0"/>
                  </a:spcBef>
                  <a:spcAft>
                    <a:spcPts val="0"/>
                  </a:spcAft>
                </a:pPr>
                <a14:m>
                  <m:oMathPara xmlns:m="http://schemas.openxmlformats.org/officeDocument/2006/math">
                    <m:oMathParaPr>
                      <m:jc m:val="centerGroup"/>
                    </m:oMathParaPr>
                    <m:oMath xmlns:m="http://schemas.openxmlformats.org/officeDocument/2006/math">
                      <m:d>
                        <m:dPr>
                          <m:begChr m:val="{"/>
                          <m:endChr m:val="}"/>
                          <m:sepChr m:val=","/>
                          <m:ctrlPr>
                            <a:rPr lang="en-US" sz="3000" b="0" i="1" smtClean="0">
                              <a:solidFill>
                                <a:prstClr val="black"/>
                              </a:solidFill>
                              <a:latin typeface="Cambria Math" panose="02040503050406030204" pitchFamily="18" charset="0"/>
                            </a:rPr>
                          </m:ctrlPr>
                        </m:dPr>
                        <m:e>
                          <m:sSubSup>
                            <m:sSubSupPr>
                              <m:ctrlPr>
                                <a:rPr lang="en-US" sz="3000" b="0" i="1">
                                  <a:solidFill>
                                    <a:prstClr val="black"/>
                                  </a:solidFill>
                                  <a:latin typeface="Cambria Math" panose="02040503050406030204" pitchFamily="18" charset="0"/>
                                </a:rPr>
                              </m:ctrlPr>
                            </m:sSubSupPr>
                            <m:e>
                              <m:r>
                                <a:rPr lang="en-US" sz="3000" b="0" i="1">
                                  <a:solidFill>
                                    <a:prstClr val="black"/>
                                  </a:solidFill>
                                  <a:latin typeface="Cambria Math" panose="02040503050406030204" pitchFamily="18" charset="0"/>
                                </a:rPr>
                                <m:t>𝑑</m:t>
                              </m:r>
                            </m:e>
                            <m:sub>
                              <m:r>
                                <a:rPr lang="en-US" sz="3000" b="0" i="1">
                                  <a:solidFill>
                                    <a:prstClr val="black"/>
                                  </a:solidFill>
                                  <a:latin typeface="Cambria Math" panose="02040503050406030204" pitchFamily="18" charset="0"/>
                                </a:rPr>
                                <m:t>𝑖</m:t>
                              </m:r>
                            </m:sub>
                            <m:sup>
                              <m:d>
                                <m:dPr>
                                  <m:ctrlPr>
                                    <a:rPr lang="en-US" sz="3000" b="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rPr>
                                    <m:t>𝑘</m:t>
                                  </m:r>
                                </m:e>
                              </m:d>
                            </m:sup>
                          </m:sSubSup>
                        </m:e>
                        <m:e>
                          <m:sSubSup>
                            <m:sSubSupPr>
                              <m:ctrlPr>
                                <a:rPr lang="en-US" sz="3000" b="0" i="1">
                                  <a:solidFill>
                                    <a:prstClr val="black"/>
                                  </a:solidFill>
                                  <a:latin typeface="Cambria Math" panose="02040503050406030204" pitchFamily="18" charset="0"/>
                                </a:rPr>
                              </m:ctrlPr>
                            </m:sSubSupPr>
                            <m:e>
                              <m:r>
                                <a:rPr lang="en-US" sz="3000" i="1">
                                  <a:solidFill>
                                    <a:prstClr val="black"/>
                                  </a:solidFill>
                                  <a:latin typeface="Cambria Math" panose="02040503050406030204" pitchFamily="18" charset="0"/>
                                </a:rPr>
                                <m:t>𝒄</m:t>
                              </m:r>
                            </m:e>
                            <m:sub>
                              <m:r>
                                <a:rPr lang="en-US" sz="3000" b="0" i="1">
                                  <a:solidFill>
                                    <a:prstClr val="black"/>
                                  </a:solidFill>
                                  <a:latin typeface="Cambria Math" panose="02040503050406030204" pitchFamily="18" charset="0"/>
                                </a:rPr>
                                <m:t>𝑖</m:t>
                              </m:r>
                            </m:sub>
                            <m:sup>
                              <m:d>
                                <m:dPr>
                                  <m:ctrlPr>
                                    <a:rPr lang="en-US" sz="3000" b="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rPr>
                                    <m:t>𝑘</m:t>
                                  </m:r>
                                </m:e>
                              </m:d>
                            </m:sup>
                          </m:sSubSup>
                          <m:r>
                            <a:rPr lang="en-US" sz="3000" b="0">
                              <a:solidFill>
                                <a:prstClr val="black"/>
                              </a:solidFill>
                              <a:latin typeface="Cambria Math" panose="02040503050406030204" pitchFamily="18" charset="0"/>
                            </a:rPr>
                            <m:t>:</m:t>
                          </m:r>
                          <m:sSub>
                            <m:sSubPr>
                              <m:ctrlPr>
                                <a:rPr lang="en-US" sz="3000" b="0" i="1">
                                  <a:solidFill>
                                    <a:prstClr val="black"/>
                                  </a:solidFill>
                                  <a:latin typeface="Cambria Math" panose="02040503050406030204" pitchFamily="18" charset="0"/>
                                </a:rPr>
                              </m:ctrlPr>
                            </m:sSubPr>
                            <m:e>
                              <m:r>
                                <a:rPr lang="en-US" sz="3000" b="0" i="1">
                                  <a:solidFill>
                                    <a:prstClr val="black"/>
                                  </a:solidFill>
                                  <a:latin typeface="Cambria Math" panose="02040503050406030204" pitchFamily="18" charset="0"/>
                                </a:rPr>
                                <m:t>𝑧</m:t>
                              </m:r>
                            </m:e>
                            <m:sub>
                              <m:r>
                                <a:rPr lang="en-US" sz="3000" b="0" i="1">
                                  <a:solidFill>
                                    <a:prstClr val="black"/>
                                  </a:solidFill>
                                  <a:latin typeface="Cambria Math" panose="02040503050406030204" pitchFamily="18" charset="0"/>
                                </a:rPr>
                                <m:t>𝑖</m:t>
                              </m:r>
                            </m:sub>
                          </m:sSub>
                          <m:r>
                            <a:rPr lang="en-US" sz="3000" b="0">
                              <a:solidFill>
                                <a:prstClr val="black"/>
                              </a:solidFill>
                              <a:latin typeface="Cambria Math" panose="02040503050406030204" pitchFamily="18" charset="0"/>
                            </a:rPr>
                            <m:t>≠</m:t>
                          </m:r>
                          <m:r>
                            <a:rPr lang="en-US" sz="3000" b="0" i="1">
                              <a:solidFill>
                                <a:prstClr val="black"/>
                              </a:solidFill>
                              <a:latin typeface="Cambria Math" panose="02040503050406030204" pitchFamily="18" charset="0"/>
                            </a:rPr>
                            <m:t>𝑘</m:t>
                          </m:r>
                        </m:e>
                      </m:d>
                    </m:oMath>
                  </m:oMathPara>
                </a14:m>
                <a:endParaRPr lang="en-US" sz="3000" b="0" dirty="0">
                  <a:solidFill>
                    <a:prstClr val="black"/>
                  </a:solidFill>
                  <a:latin typeface="Calibri" panose="020F0502020204030204"/>
                </a:endParaRPr>
              </a:p>
            </p:txBody>
          </p:sp>
        </mc:Choice>
        <mc:Fallback>
          <p:sp>
            <p:nvSpPr>
              <p:cNvPr id="86" name="TextBox 85">
                <a:extLst>
                  <a:ext uri="{FF2B5EF4-FFF2-40B4-BE49-F238E27FC236}">
                    <a16:creationId xmlns:a16="http://schemas.microsoft.com/office/drawing/2014/main" id="{868437D2-FB41-4734-B33D-2D272F837BD6}"/>
                  </a:ext>
                </a:extLst>
              </p:cNvPr>
              <p:cNvSpPr txBox="1">
                <a:spLocks noRot="1" noChangeAspect="1" noMove="1" noResize="1" noEditPoints="1" noAdjustHandles="1" noChangeArrowheads="1" noChangeShapeType="1" noTextEdit="1"/>
              </p:cNvSpPr>
              <p:nvPr/>
            </p:nvSpPr>
            <p:spPr>
              <a:xfrm>
                <a:off x="29080955" y="11918282"/>
                <a:ext cx="3096473" cy="779124"/>
              </a:xfrm>
              <a:prstGeom prst="rect">
                <a:avLst/>
              </a:prstGeom>
              <a:blipFill>
                <a:blip r:embed="rId27"/>
                <a:stretch>
                  <a:fillRect/>
                </a:stretch>
              </a:blipFill>
            </p:spPr>
            <p:txBody>
              <a:bodyPr/>
              <a:lstStyle/>
              <a:p>
                <a:r>
                  <a:rPr lang="en-US">
                    <a:noFill/>
                  </a:rPr>
                  <a:t> </a:t>
                </a:r>
              </a:p>
            </p:txBody>
          </p:sp>
        </mc:Fallback>
      </mc:AlternateContent>
      <p:sp>
        <p:nvSpPr>
          <p:cNvPr id="87" name="Left Brace 86">
            <a:extLst>
              <a:ext uri="{FF2B5EF4-FFF2-40B4-BE49-F238E27FC236}">
                <a16:creationId xmlns:a16="http://schemas.microsoft.com/office/drawing/2014/main" id="{889F235D-ADE0-4E25-B64D-C00824F62224}"/>
              </a:ext>
            </a:extLst>
          </p:cNvPr>
          <p:cNvSpPr/>
          <p:nvPr/>
        </p:nvSpPr>
        <p:spPr>
          <a:xfrm>
            <a:off x="28734340" y="11160134"/>
            <a:ext cx="346615" cy="1131434"/>
          </a:xfrm>
          <a:prstGeom prst="leftBrace">
            <a:avLst>
              <a:gd name="adj1" fmla="val 28077"/>
              <a:gd name="adj2" fmla="val 50000"/>
            </a:avLst>
          </a:prstGeom>
          <a:noFill/>
          <a:ln w="19050" cap="flat" cmpd="sng" algn="ctr">
            <a:solidFill>
              <a:sysClr val="windowText" lastClr="000000"/>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000" b="0" i="0" u="none" strike="noStrike" kern="0" cap="none" spc="0" normalizeH="0" baseline="0" noProof="0">
              <a:ln>
                <a:noFill/>
              </a:ln>
              <a:solidFill>
                <a:prstClr val="black"/>
              </a:solidFill>
              <a:effectLst/>
              <a:uLnTx/>
              <a:uFillTx/>
              <a:latin typeface="Calibri" panose="020F0502020204030204"/>
              <a:ea typeface="+mn-ea"/>
              <a:cs typeface="+mn-cs"/>
            </a:endParaRPr>
          </a:p>
        </p:txBody>
      </p:sp>
      <p:cxnSp>
        <p:nvCxnSpPr>
          <p:cNvPr id="88" name="Straight Arrow Connector 87">
            <a:extLst>
              <a:ext uri="{FF2B5EF4-FFF2-40B4-BE49-F238E27FC236}">
                <a16:creationId xmlns:a16="http://schemas.microsoft.com/office/drawing/2014/main" id="{B5F4806C-F86C-4577-891F-1DD71045D192}"/>
              </a:ext>
            </a:extLst>
          </p:cNvPr>
          <p:cNvCxnSpPr>
            <a:cxnSpLocks/>
          </p:cNvCxnSpPr>
          <p:nvPr/>
        </p:nvCxnSpPr>
        <p:spPr>
          <a:xfrm flipV="1">
            <a:off x="24806331" y="11845933"/>
            <a:ext cx="2398559" cy="1"/>
          </a:xfrm>
          <a:prstGeom prst="straightConnector1">
            <a:avLst/>
          </a:prstGeom>
          <a:noFill/>
          <a:ln w="19050" cap="flat" cmpd="sng" algn="ctr">
            <a:solidFill>
              <a:sysClr val="windowText" lastClr="000000"/>
            </a:solidFill>
            <a:prstDash val="solid"/>
            <a:miter lim="800000"/>
            <a:tailEnd type="triangle"/>
          </a:ln>
          <a:effectLst/>
        </p:spPr>
      </p:cxnSp>
      <p:cxnSp>
        <p:nvCxnSpPr>
          <p:cNvPr id="89" name="Connector: Elbow 88">
            <a:extLst>
              <a:ext uri="{FF2B5EF4-FFF2-40B4-BE49-F238E27FC236}">
                <a16:creationId xmlns:a16="http://schemas.microsoft.com/office/drawing/2014/main" id="{4305AAB8-F7DE-4B92-B6F5-95C05147477E}"/>
              </a:ext>
            </a:extLst>
          </p:cNvPr>
          <p:cNvCxnSpPr>
            <a:cxnSpLocks/>
            <a:endCxn id="83" idx="0"/>
          </p:cNvCxnSpPr>
          <p:nvPr/>
        </p:nvCxnSpPr>
        <p:spPr>
          <a:xfrm rot="10800000" flipV="1">
            <a:off x="23894205" y="10997759"/>
            <a:ext cx="5116712" cy="460758"/>
          </a:xfrm>
          <a:prstGeom prst="bentConnector2">
            <a:avLst/>
          </a:prstGeom>
          <a:noFill/>
          <a:ln w="19050" cap="flat" cmpd="sng" algn="ctr">
            <a:solidFill>
              <a:srgbClr val="FF0000"/>
            </a:solidFill>
            <a:prstDash val="sysDash"/>
            <a:miter lim="800000"/>
            <a:tailEnd type="triangle"/>
          </a:ln>
          <a:effectLst/>
        </p:spPr>
      </p:cxnSp>
      <p:cxnSp>
        <p:nvCxnSpPr>
          <p:cNvPr id="91" name="Connector: Elbow 90">
            <a:extLst>
              <a:ext uri="{FF2B5EF4-FFF2-40B4-BE49-F238E27FC236}">
                <a16:creationId xmlns:a16="http://schemas.microsoft.com/office/drawing/2014/main" id="{AD092D2B-465A-4633-A1F5-357CEFF7A0B3}"/>
              </a:ext>
            </a:extLst>
          </p:cNvPr>
          <p:cNvCxnSpPr>
            <a:cxnSpLocks/>
            <a:stCxn id="83" idx="2"/>
          </p:cNvCxnSpPr>
          <p:nvPr/>
        </p:nvCxnSpPr>
        <p:spPr>
          <a:xfrm rot="16200000" flipH="1">
            <a:off x="26280241" y="9749141"/>
            <a:ext cx="414678" cy="5186750"/>
          </a:xfrm>
          <a:prstGeom prst="bentConnector2">
            <a:avLst/>
          </a:prstGeom>
          <a:noFill/>
          <a:ln w="19050" cap="flat" cmpd="sng" algn="ctr">
            <a:solidFill>
              <a:srgbClr val="FF0000"/>
            </a:solidFill>
            <a:prstDash val="sysDash"/>
            <a:miter lim="800000"/>
            <a:tailEnd type="triangle"/>
          </a:ln>
          <a:effectLst/>
        </p:spPr>
      </p:cxnSp>
      <p:sp>
        <p:nvSpPr>
          <p:cNvPr id="93" name="TextBox 92">
            <a:extLst>
              <a:ext uri="{FF2B5EF4-FFF2-40B4-BE49-F238E27FC236}">
                <a16:creationId xmlns:a16="http://schemas.microsoft.com/office/drawing/2014/main" id="{D3A72390-0C5F-46EB-9551-F22EBA708839}"/>
              </a:ext>
            </a:extLst>
          </p:cNvPr>
          <p:cNvSpPr txBox="1"/>
          <p:nvPr/>
        </p:nvSpPr>
        <p:spPr>
          <a:xfrm>
            <a:off x="25133697" y="11415046"/>
            <a:ext cx="1604285" cy="861774"/>
          </a:xfrm>
          <a:prstGeom prst="rect">
            <a:avLst/>
          </a:prstGeom>
          <a:noFill/>
        </p:spPr>
        <p:txBody>
          <a:bodyPr wrap="none" rtlCol="0">
            <a:spAutoFit/>
          </a:bodyPr>
          <a:lstStyle/>
          <a:p>
            <a:pPr fontAlgn="auto">
              <a:spcBef>
                <a:spcPts val="0"/>
              </a:spcBef>
              <a:spcAft>
                <a:spcPts val="0"/>
              </a:spcAft>
            </a:pPr>
            <a:r>
              <a:rPr lang="en-US" sz="2500" dirty="0">
                <a:solidFill>
                  <a:prstClr val="black"/>
                </a:solidFill>
                <a:latin typeface="Calibri" panose="020F0502020204030204"/>
              </a:rPr>
              <a:t>generating</a:t>
            </a:r>
          </a:p>
          <a:p>
            <a:pPr fontAlgn="auto">
              <a:spcBef>
                <a:spcPts val="0"/>
              </a:spcBef>
              <a:spcAft>
                <a:spcPts val="0"/>
              </a:spcAft>
            </a:pPr>
            <a:r>
              <a:rPr lang="en-US" sz="2500" dirty="0">
                <a:solidFill>
                  <a:prstClr val="black"/>
                </a:solidFill>
                <a:latin typeface="Calibri" panose="020F0502020204030204"/>
              </a:rPr>
              <a:t>process</a:t>
            </a:r>
          </a:p>
        </p:txBody>
      </p:sp>
      <p:sp>
        <p:nvSpPr>
          <p:cNvPr id="94" name="TextBox 93">
            <a:extLst>
              <a:ext uri="{FF2B5EF4-FFF2-40B4-BE49-F238E27FC236}">
                <a16:creationId xmlns:a16="http://schemas.microsoft.com/office/drawing/2014/main" id="{4C28A45E-ECC7-4E30-87B1-6178F12FF16C}"/>
              </a:ext>
            </a:extLst>
          </p:cNvPr>
          <p:cNvSpPr txBox="1"/>
          <p:nvPr/>
        </p:nvSpPr>
        <p:spPr>
          <a:xfrm>
            <a:off x="25298400" y="10470764"/>
            <a:ext cx="2389565" cy="477054"/>
          </a:xfrm>
          <a:prstGeom prst="rect">
            <a:avLst/>
          </a:prstGeom>
          <a:noFill/>
        </p:spPr>
        <p:txBody>
          <a:bodyPr wrap="none" rtlCol="0">
            <a:spAutoFit/>
          </a:bodyPr>
          <a:lstStyle/>
          <a:p>
            <a:pPr algn="l" fontAlgn="auto">
              <a:spcBef>
                <a:spcPts val="0"/>
              </a:spcBef>
              <a:spcAft>
                <a:spcPts val="0"/>
              </a:spcAft>
            </a:pPr>
            <a:r>
              <a:rPr lang="en-US" sz="2500" dirty="0">
                <a:solidFill>
                  <a:srgbClr val="FF0000"/>
                </a:solidFill>
                <a:latin typeface="Calibri" panose="020F0502020204030204"/>
              </a:rPr>
              <a:t>inference: step 2</a:t>
            </a:r>
          </a:p>
        </p:txBody>
      </p:sp>
      <p:sp>
        <p:nvSpPr>
          <p:cNvPr id="95" name="TextBox 94">
            <a:extLst>
              <a:ext uri="{FF2B5EF4-FFF2-40B4-BE49-F238E27FC236}">
                <a16:creationId xmlns:a16="http://schemas.microsoft.com/office/drawing/2014/main" id="{A56A5D55-ADA7-4456-AA49-950B67E7A17A}"/>
              </a:ext>
            </a:extLst>
          </p:cNvPr>
          <p:cNvSpPr txBox="1"/>
          <p:nvPr/>
        </p:nvSpPr>
        <p:spPr>
          <a:xfrm>
            <a:off x="25248393" y="12465832"/>
            <a:ext cx="2389565" cy="477054"/>
          </a:xfrm>
          <a:prstGeom prst="rect">
            <a:avLst/>
          </a:prstGeom>
          <a:noFill/>
        </p:spPr>
        <p:txBody>
          <a:bodyPr wrap="none" rtlCol="0">
            <a:spAutoFit/>
          </a:bodyPr>
          <a:lstStyle/>
          <a:p>
            <a:pPr algn="l" fontAlgn="auto">
              <a:spcBef>
                <a:spcPts val="0"/>
              </a:spcBef>
              <a:spcAft>
                <a:spcPts val="0"/>
              </a:spcAft>
            </a:pPr>
            <a:r>
              <a:rPr lang="en-US" sz="2500" dirty="0">
                <a:solidFill>
                  <a:srgbClr val="FF0000"/>
                </a:solidFill>
                <a:latin typeface="Calibri" panose="020F0502020204030204"/>
              </a:rPr>
              <a:t>inference: step 3</a:t>
            </a:r>
          </a:p>
        </p:txBody>
      </p:sp>
      <mc:AlternateContent xmlns:mc="http://schemas.openxmlformats.org/markup-compatibility/2006">
        <mc:Choice xmlns:a14="http://schemas.microsoft.com/office/drawing/2010/main" Requires="a14">
          <p:sp>
            <p:nvSpPr>
              <p:cNvPr id="98" name="TextBox 97">
                <a:extLst>
                  <a:ext uri="{FF2B5EF4-FFF2-40B4-BE49-F238E27FC236}">
                    <a16:creationId xmlns:a16="http://schemas.microsoft.com/office/drawing/2014/main" id="{2B67436E-1722-413C-A7AA-DE0A8F5AECF8}"/>
                  </a:ext>
                </a:extLst>
              </p:cNvPr>
              <p:cNvSpPr txBox="1"/>
              <p:nvPr/>
            </p:nvSpPr>
            <p:spPr>
              <a:xfrm>
                <a:off x="29304836" y="9687319"/>
                <a:ext cx="623825" cy="553998"/>
              </a:xfrm>
              <a:prstGeom prst="rect">
                <a:avLst/>
              </a:prstGeom>
              <a:noFill/>
            </p:spPr>
            <p:txBody>
              <a:bodyPr wrap="none" rtlCol="0">
                <a:spAutoFit/>
              </a:bodyPr>
              <a:lstStyle/>
              <a:p>
                <a:pPr algn="l" fontAlgn="auto">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3000" b="0" i="1" smtClean="0">
                              <a:solidFill>
                                <a:prstClr val="black"/>
                              </a:solidFill>
                              <a:latin typeface="Cambria Math" panose="02040503050406030204" pitchFamily="18" charset="0"/>
                            </a:rPr>
                          </m:ctrlPr>
                        </m:sSubPr>
                        <m:e>
                          <m:r>
                            <a:rPr lang="en-US" sz="3000" i="1" smtClean="0">
                              <a:solidFill>
                                <a:prstClr val="black"/>
                              </a:solidFill>
                              <a:latin typeface="Cambria Math" panose="02040503050406030204" pitchFamily="18" charset="0"/>
                            </a:rPr>
                            <m:t>𝒚</m:t>
                          </m:r>
                        </m:e>
                        <m:sub>
                          <m:r>
                            <a:rPr lang="en-US" sz="3000" b="0" i="1" smtClean="0">
                              <a:solidFill>
                                <a:prstClr val="black"/>
                              </a:solidFill>
                              <a:latin typeface="Cambria Math" panose="02040503050406030204" pitchFamily="18" charset="0"/>
                            </a:rPr>
                            <m:t>𝑖</m:t>
                          </m:r>
                        </m:sub>
                      </m:sSub>
                    </m:oMath>
                  </m:oMathPara>
                </a14:m>
                <a:endParaRPr lang="en-US" sz="3000" b="0" dirty="0">
                  <a:solidFill>
                    <a:prstClr val="black"/>
                  </a:solidFill>
                  <a:latin typeface="Calibri" panose="020F0502020204030204"/>
                </a:endParaRPr>
              </a:p>
            </p:txBody>
          </p:sp>
        </mc:Choice>
        <mc:Fallback>
          <p:sp>
            <p:nvSpPr>
              <p:cNvPr id="98" name="TextBox 97">
                <a:extLst>
                  <a:ext uri="{FF2B5EF4-FFF2-40B4-BE49-F238E27FC236}">
                    <a16:creationId xmlns:a16="http://schemas.microsoft.com/office/drawing/2014/main" id="{2B67436E-1722-413C-A7AA-DE0A8F5AECF8}"/>
                  </a:ext>
                </a:extLst>
              </p:cNvPr>
              <p:cNvSpPr txBox="1">
                <a:spLocks noRot="1" noChangeAspect="1" noMove="1" noResize="1" noEditPoints="1" noAdjustHandles="1" noChangeArrowheads="1" noChangeShapeType="1" noTextEdit="1"/>
              </p:cNvSpPr>
              <p:nvPr/>
            </p:nvSpPr>
            <p:spPr>
              <a:xfrm>
                <a:off x="29304836" y="9687319"/>
                <a:ext cx="623825" cy="553998"/>
              </a:xfrm>
              <a:prstGeom prst="rect">
                <a:avLst/>
              </a:prstGeom>
              <a:blipFill>
                <a:blip r:embed="rId28"/>
                <a:stretch>
                  <a:fillRect/>
                </a:stretch>
              </a:blipFill>
            </p:spPr>
            <p:txBody>
              <a:bodyPr/>
              <a:lstStyle/>
              <a:p>
                <a:r>
                  <a:rPr lang="en-US">
                    <a:noFill/>
                  </a:rPr>
                  <a:t> </a:t>
                </a:r>
              </a:p>
            </p:txBody>
          </p:sp>
        </mc:Fallback>
      </mc:AlternateContent>
      <p:sp>
        <p:nvSpPr>
          <p:cNvPr id="99" name="TextBox 98">
            <a:extLst>
              <a:ext uri="{FF2B5EF4-FFF2-40B4-BE49-F238E27FC236}">
                <a16:creationId xmlns:a16="http://schemas.microsoft.com/office/drawing/2014/main" id="{4F13F2B3-5DE0-465C-AF53-37BFC5AF7DC2}"/>
              </a:ext>
            </a:extLst>
          </p:cNvPr>
          <p:cNvSpPr txBox="1"/>
          <p:nvPr/>
        </p:nvSpPr>
        <p:spPr>
          <a:xfrm>
            <a:off x="29743182" y="10302653"/>
            <a:ext cx="2389565" cy="477054"/>
          </a:xfrm>
          <a:prstGeom prst="rect">
            <a:avLst/>
          </a:prstGeom>
          <a:noFill/>
        </p:spPr>
        <p:txBody>
          <a:bodyPr wrap="none" rtlCol="0">
            <a:spAutoFit/>
          </a:bodyPr>
          <a:lstStyle/>
          <a:p>
            <a:pPr algn="l" fontAlgn="auto">
              <a:spcBef>
                <a:spcPts val="0"/>
              </a:spcBef>
              <a:spcAft>
                <a:spcPts val="0"/>
              </a:spcAft>
            </a:pPr>
            <a:r>
              <a:rPr lang="en-US" sz="2500" dirty="0">
                <a:solidFill>
                  <a:srgbClr val="FF0000"/>
                </a:solidFill>
                <a:latin typeface="Calibri" panose="020F0502020204030204"/>
              </a:rPr>
              <a:t>inference: step 1</a:t>
            </a:r>
          </a:p>
        </p:txBody>
      </p:sp>
      <p:cxnSp>
        <p:nvCxnSpPr>
          <p:cNvPr id="101" name="Straight Arrow Connector 100">
            <a:extLst>
              <a:ext uri="{FF2B5EF4-FFF2-40B4-BE49-F238E27FC236}">
                <a16:creationId xmlns:a16="http://schemas.microsoft.com/office/drawing/2014/main" id="{EA324AC2-638A-41DF-8326-2E72428F2F60}"/>
              </a:ext>
            </a:extLst>
          </p:cNvPr>
          <p:cNvCxnSpPr>
            <a:cxnSpLocks/>
          </p:cNvCxnSpPr>
          <p:nvPr/>
        </p:nvCxnSpPr>
        <p:spPr>
          <a:xfrm flipV="1">
            <a:off x="29616749" y="10224303"/>
            <a:ext cx="0" cy="678656"/>
          </a:xfrm>
          <a:prstGeom prst="straightConnector1">
            <a:avLst/>
          </a:prstGeom>
          <a:noFill/>
          <a:ln w="19050" cap="flat" cmpd="sng" algn="ctr">
            <a:solidFill>
              <a:sysClr val="windowText" lastClr="000000"/>
            </a:solidFill>
            <a:prstDash val="solid"/>
            <a:miter lim="800000"/>
            <a:tailEnd type="triangle"/>
          </a:ln>
          <a:effectLst/>
        </p:spPr>
      </p:cxnSp>
      <mc:AlternateContent xmlns:mc="http://schemas.openxmlformats.org/markup-compatibility/2006">
        <mc:Choice xmlns:a14="http://schemas.microsoft.com/office/drawing/2010/main" Requires="a14">
          <p:sp>
            <p:nvSpPr>
              <p:cNvPr id="103" name="TextBox 102">
                <a:extLst>
                  <a:ext uri="{FF2B5EF4-FFF2-40B4-BE49-F238E27FC236}">
                    <a16:creationId xmlns:a16="http://schemas.microsoft.com/office/drawing/2014/main" id="{2EF1B038-412A-4014-A59F-2853CF907C4E}"/>
                  </a:ext>
                </a:extLst>
              </p:cNvPr>
              <p:cNvSpPr txBox="1"/>
              <p:nvPr/>
            </p:nvSpPr>
            <p:spPr>
              <a:xfrm>
                <a:off x="30593007" y="9766680"/>
                <a:ext cx="914161" cy="541110"/>
              </a:xfrm>
              <a:prstGeom prst="rect">
                <a:avLst/>
              </a:prstGeom>
              <a:noFill/>
            </p:spPr>
            <p:txBody>
              <a:bodyPr wrap="none" rtlCol="0">
                <a:spAutoFit/>
              </a:bodyPr>
              <a:lstStyle/>
              <a:p>
                <a:pPr algn="l" fontAlgn="auto">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2800" b="0" i="1" smtClean="0">
                              <a:solidFill>
                                <a:prstClr val="black"/>
                              </a:solidFill>
                              <a:latin typeface="Cambria Math" panose="02040503050406030204" pitchFamily="18" charset="0"/>
                            </a:rPr>
                          </m:ctrlPr>
                        </m:sSupPr>
                        <m:e>
                          <m:r>
                            <a:rPr lang="en-US" sz="2800" b="0" i="1">
                              <a:solidFill>
                                <a:prstClr val="black"/>
                              </a:solidFill>
                              <a:latin typeface="Cambria Math" panose="02040503050406030204" pitchFamily="18" charset="0"/>
                            </a:rPr>
                            <m:t>𝑿</m:t>
                          </m:r>
                        </m:e>
                        <m:sup>
                          <m:r>
                            <a:rPr lang="en-US" sz="2800" b="0" i="1">
                              <a:solidFill>
                                <a:prstClr val="black"/>
                              </a:solidFill>
                              <a:latin typeface="Cambria Math" panose="02040503050406030204" pitchFamily="18" charset="0"/>
                            </a:rPr>
                            <m:t>(</m:t>
                          </m:r>
                          <m:r>
                            <a:rPr lang="en-US" sz="2800" b="0" i="1">
                              <a:solidFill>
                                <a:prstClr val="black"/>
                              </a:solidFill>
                              <a:latin typeface="Cambria Math" panose="02040503050406030204" pitchFamily="18" charset="0"/>
                            </a:rPr>
                            <m:t>𝑘</m:t>
                          </m:r>
                          <m:r>
                            <a:rPr lang="en-US" sz="2800" b="0" i="1">
                              <a:solidFill>
                                <a:prstClr val="black"/>
                              </a:solidFill>
                              <a:latin typeface="Cambria Math" panose="02040503050406030204" pitchFamily="18" charset="0"/>
                            </a:rPr>
                            <m:t>)</m:t>
                          </m:r>
                        </m:sup>
                      </m:sSup>
                    </m:oMath>
                  </m:oMathPara>
                </a14:m>
                <a:endParaRPr lang="en-US" sz="3000" b="0" dirty="0">
                  <a:solidFill>
                    <a:prstClr val="black"/>
                  </a:solidFill>
                  <a:latin typeface="Calibri" panose="020F0502020204030204"/>
                </a:endParaRPr>
              </a:p>
            </p:txBody>
          </p:sp>
        </mc:Choice>
        <mc:Fallback>
          <p:sp>
            <p:nvSpPr>
              <p:cNvPr id="103" name="TextBox 102">
                <a:extLst>
                  <a:ext uri="{FF2B5EF4-FFF2-40B4-BE49-F238E27FC236}">
                    <a16:creationId xmlns:a16="http://schemas.microsoft.com/office/drawing/2014/main" id="{2EF1B038-412A-4014-A59F-2853CF907C4E}"/>
                  </a:ext>
                </a:extLst>
              </p:cNvPr>
              <p:cNvSpPr txBox="1">
                <a:spLocks noRot="1" noChangeAspect="1" noMove="1" noResize="1" noEditPoints="1" noAdjustHandles="1" noChangeArrowheads="1" noChangeShapeType="1" noTextEdit="1"/>
              </p:cNvSpPr>
              <p:nvPr/>
            </p:nvSpPr>
            <p:spPr>
              <a:xfrm>
                <a:off x="30593007" y="9766680"/>
                <a:ext cx="914161" cy="541110"/>
              </a:xfrm>
              <a:prstGeom prst="rect">
                <a:avLst/>
              </a:prstGeom>
              <a:blipFill>
                <a:blip r:embed="rId29"/>
                <a:stretch>
                  <a:fillRect/>
                </a:stretch>
              </a:blipFill>
            </p:spPr>
            <p:txBody>
              <a:bodyPr/>
              <a:lstStyle/>
              <a:p>
                <a:r>
                  <a:rPr lang="en-US">
                    <a:noFill/>
                  </a:rPr>
                  <a:t> </a:t>
                </a:r>
              </a:p>
            </p:txBody>
          </p:sp>
        </mc:Fallback>
      </mc:AlternateContent>
      <p:cxnSp>
        <p:nvCxnSpPr>
          <p:cNvPr id="105" name="Straight Arrow Connector 104">
            <a:extLst>
              <a:ext uri="{FF2B5EF4-FFF2-40B4-BE49-F238E27FC236}">
                <a16:creationId xmlns:a16="http://schemas.microsoft.com/office/drawing/2014/main" id="{25B11E36-E985-4531-B31B-F2591A187654}"/>
              </a:ext>
            </a:extLst>
          </p:cNvPr>
          <p:cNvCxnSpPr>
            <a:stCxn id="103" idx="1"/>
          </p:cNvCxnSpPr>
          <p:nvPr/>
        </p:nvCxnSpPr>
        <p:spPr>
          <a:xfrm flipH="1">
            <a:off x="29845349" y="10037235"/>
            <a:ext cx="747658" cy="0"/>
          </a:xfrm>
          <a:prstGeom prst="straightConnector1">
            <a:avLst/>
          </a:prstGeom>
          <a:noFill/>
          <a:ln w="19050" cap="flat" cmpd="sng" algn="ctr">
            <a:solidFill>
              <a:sysClr val="windowText" lastClr="000000"/>
            </a:solidFill>
            <a:prstDash val="solid"/>
            <a:miter lim="800000"/>
            <a:tailEnd type="triangle"/>
          </a:ln>
          <a:effectLst/>
        </p:spPr>
      </p:cxnSp>
      <p:sp>
        <p:nvSpPr>
          <p:cNvPr id="106" name="Rectangle 105">
            <a:extLst>
              <a:ext uri="{FF2B5EF4-FFF2-40B4-BE49-F238E27FC236}">
                <a16:creationId xmlns:a16="http://schemas.microsoft.com/office/drawing/2014/main" id="{13DEF474-29E5-4A01-ACDC-4F511472071D}"/>
              </a:ext>
            </a:extLst>
          </p:cNvPr>
          <p:cNvSpPr/>
          <p:nvPr/>
        </p:nvSpPr>
        <p:spPr>
          <a:xfrm>
            <a:off x="29359574" y="9588509"/>
            <a:ext cx="2050257" cy="635794"/>
          </a:xfrm>
          <a:prstGeom prst="rect">
            <a:avLst/>
          </a:prstGeom>
          <a:noFill/>
          <a:ln w="19050" cap="flat" cmpd="sng" algn="ctr">
            <a:solidFill>
              <a:srgbClr val="FF0000"/>
            </a:solidFill>
            <a:prstDash val="sys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cxnSp>
        <p:nvCxnSpPr>
          <p:cNvPr id="107" name="Straight Arrow Connector 106">
            <a:extLst>
              <a:ext uri="{FF2B5EF4-FFF2-40B4-BE49-F238E27FC236}">
                <a16:creationId xmlns:a16="http://schemas.microsoft.com/office/drawing/2014/main" id="{81F2E815-E9E8-467E-838B-0109CE37ECC0}"/>
              </a:ext>
            </a:extLst>
          </p:cNvPr>
          <p:cNvCxnSpPr>
            <a:cxnSpLocks/>
          </p:cNvCxnSpPr>
          <p:nvPr/>
        </p:nvCxnSpPr>
        <p:spPr>
          <a:xfrm>
            <a:off x="29759624" y="10241317"/>
            <a:ext cx="0" cy="661642"/>
          </a:xfrm>
          <a:prstGeom prst="straightConnector1">
            <a:avLst/>
          </a:prstGeom>
          <a:noFill/>
          <a:ln w="19050" cap="flat" cmpd="sng" algn="ctr">
            <a:solidFill>
              <a:srgbClr val="FF0000"/>
            </a:solidFill>
            <a:prstDash val="sysDash"/>
            <a:miter lim="800000"/>
            <a:tailEnd type="triangle"/>
          </a:ln>
          <a:effectLst/>
        </p:spPr>
      </p:cxn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perceptualpewter|09-2018"/>
</p:tagLst>
</file>

<file path=ppt/theme/theme1.xml><?xml version="1.0" encoding="utf-8"?>
<a:theme xmlns:a="http://schemas.openxmlformats.org/drawingml/2006/main" name="Default Design">
  <a:themeElements>
    <a:clrScheme name="Pushpin">
      <a:dk1>
        <a:sysClr val="windowText" lastClr="000000"/>
      </a:dk1>
      <a:lt1>
        <a:sysClr val="window" lastClr="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800000"/>
            </a:gs>
            <a:gs pos="50000">
              <a:srgbClr val="800000">
                <a:gamma/>
                <a:tint val="73725"/>
                <a:invGamma/>
              </a:srgbClr>
            </a:gs>
            <a:gs pos="100000">
              <a:srgbClr val="800000"/>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137160" tIns="68580" rIns="137160" bIns="68580" numCol="1" anchor="ctr" anchorCtr="0" compatLnSpc="1">
        <a:prstTxWarp prst="textNoShape">
          <a:avLst/>
        </a:prstTxWarp>
      </a:bodyPr>
      <a:lstStyle>
        <a:defPPr marL="0" marR="0" indent="0" algn="ctr" defTabSz="3762375" rtl="0" eaLnBrk="1" fontAlgn="base" latinLnBrk="0" hangingPunct="1">
          <a:lnSpc>
            <a:spcPct val="100000"/>
          </a:lnSpc>
          <a:spcBef>
            <a:spcPct val="0"/>
          </a:spcBef>
          <a:spcAft>
            <a:spcPct val="0"/>
          </a:spcAft>
          <a:buClrTx/>
          <a:buSzTx/>
          <a:buFontTx/>
          <a:buNone/>
          <a:tabLst/>
          <a:defRPr kumimoji="0" lang="en-US" sz="4300" b="1" i="0" u="none" strike="noStrike" cap="none" normalizeH="0" baseline="0" smtClean="0">
            <a:ln>
              <a:noFill/>
            </a:ln>
            <a:solidFill>
              <a:srgbClr val="FF9900"/>
            </a:solidFill>
            <a:effectLst/>
            <a:latin typeface="Arial" pitchFamily="34" charset="0"/>
          </a:defRPr>
        </a:defPPr>
      </a:lstStyle>
    </a:spDef>
    <a:lnDef>
      <a:spPr bwMode="auto">
        <a:xfrm>
          <a:off x="0" y="0"/>
          <a:ext cx="1" cy="1"/>
        </a:xfrm>
        <a:custGeom>
          <a:avLst/>
          <a:gdLst/>
          <a:ahLst/>
          <a:cxnLst/>
          <a:rect l="0" t="0" r="0" b="0"/>
          <a:pathLst/>
        </a:custGeom>
        <a:gradFill rotWithShape="1">
          <a:gsLst>
            <a:gs pos="0">
              <a:srgbClr val="800000"/>
            </a:gs>
            <a:gs pos="50000">
              <a:srgbClr val="800000">
                <a:gamma/>
                <a:tint val="73725"/>
                <a:invGamma/>
              </a:srgbClr>
            </a:gs>
            <a:gs pos="100000">
              <a:srgbClr val="800000"/>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137160" tIns="68580" rIns="137160" bIns="68580" numCol="1" anchor="ctr" anchorCtr="0" compatLnSpc="1">
        <a:prstTxWarp prst="textNoShape">
          <a:avLst/>
        </a:prstTxWarp>
      </a:bodyPr>
      <a:lstStyle>
        <a:defPPr marL="0" marR="0" indent="0" algn="ctr" defTabSz="3762375" rtl="0" eaLnBrk="1" fontAlgn="base" latinLnBrk="0" hangingPunct="1">
          <a:lnSpc>
            <a:spcPct val="100000"/>
          </a:lnSpc>
          <a:spcBef>
            <a:spcPct val="0"/>
          </a:spcBef>
          <a:spcAft>
            <a:spcPct val="0"/>
          </a:spcAft>
          <a:buClrTx/>
          <a:buSzTx/>
          <a:buFontTx/>
          <a:buNone/>
          <a:tabLst/>
          <a:defRPr kumimoji="0" lang="en-US" sz="4300" b="1" i="0" u="none" strike="noStrike" cap="none" normalizeH="0" baseline="0" smtClean="0">
            <a:ln>
              <a:noFill/>
            </a:ln>
            <a:solidFill>
              <a:srgbClr val="FF9900"/>
            </a:solidFill>
            <a:effectLst/>
            <a:latin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4701</TotalTime>
  <Words>1397</Words>
  <Application>Microsoft Office PowerPoint</Application>
  <PresentationFormat>Custom</PresentationFormat>
  <Paragraphs>139</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Nunito</vt:lpstr>
      <vt:lpstr>Cambria Math</vt:lpstr>
      <vt:lpstr>Calibri</vt:lpstr>
      <vt:lpstr>Open Sans</vt:lpstr>
      <vt:lpstr>Default Design</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Free Research Poster</dc:subject>
  <dc:creator>Graphicsland/MakeSigns.com</dc:creator>
  <cp:keywords>scientific, research, template, custom, poster, presentation, symposium, printing, PowerPoint, create, design, example, sample, download</cp:keywords>
  <dc:description>These templates are offered for free to help your create a poster ranging from nursing research posters to psychology research posters.</dc:description>
  <cp:lastModifiedBy>wei ganchao</cp:lastModifiedBy>
  <cp:revision>187</cp:revision>
  <dcterms:modified xsi:type="dcterms:W3CDTF">2021-11-01T14:17:38Z</dcterms:modified>
  <cp:category>science research poster</cp:category>
</cp:coreProperties>
</file>

<file path=docProps/thumbnail.jpeg>
</file>